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customXml/itemProps34.xml" ContentType="application/vnd.openxmlformats-officedocument.customXmlProperties+xml"/>
  <Override PartName="/customXml/itemProps35.xml" ContentType="application/vnd.openxmlformats-officedocument.customXmlProperties+xml"/>
  <Override PartName="/customXml/itemProps36.xml" ContentType="application/vnd.openxmlformats-officedocument.customXmlProperties+xml"/>
  <Override PartName="/customXml/itemProps37.xml" ContentType="application/vnd.openxmlformats-officedocument.customXmlProperties+xml"/>
  <Override PartName="/customXml/itemProps38.xml" ContentType="application/vnd.openxmlformats-officedocument.customXmlProperties+xml"/>
  <Override PartName="/customXml/itemProps39.xml" ContentType="application/vnd.openxmlformats-officedocument.customXmlProperties+xml"/>
  <Override PartName="/customXml/itemProps40.xml" ContentType="application/vnd.openxmlformats-officedocument.customXmlProperties+xml"/>
  <Override PartName="/customXml/itemProps41.xml" ContentType="application/vnd.openxmlformats-officedocument.customXmlProperties+xml"/>
  <Override PartName="/customXml/itemProps42.xml" ContentType="application/vnd.openxmlformats-officedocument.customXmlProperties+xml"/>
  <Override PartName="/customXml/itemProps43.xml" ContentType="application/vnd.openxmlformats-officedocument.customXmlProperties+xml"/>
  <Override PartName="/customXml/itemProps44.xml" ContentType="application/vnd.openxmlformats-officedocument.customXmlProperties+xml"/>
  <Override PartName="/customXml/itemProps45.xml" ContentType="application/vnd.openxmlformats-officedocument.customXmlProperties+xml"/>
  <Override PartName="/customXml/itemProps46.xml" ContentType="application/vnd.openxmlformats-officedocument.customXmlProperties+xml"/>
  <Override PartName="/customXml/itemProps47.xml" ContentType="application/vnd.openxmlformats-officedocument.customXmlProperties+xml"/>
  <Override PartName="/customXml/itemProps48.xml" ContentType="application/vnd.openxmlformats-officedocument.customXmlProperties+xml"/>
  <Override PartName="/customXml/itemProps49.xml" ContentType="application/vnd.openxmlformats-officedocument.customXmlProperties+xml"/>
  <Override PartName="/customXml/itemProps50.xml" ContentType="application/vnd.openxmlformats-officedocument.customXmlProperties+xml"/>
  <Override PartName="/customXml/itemProps5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4.xml" ContentType="application/vnd.openxmlformats-officedocument.them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9.xml" ContentType="application/vnd.openxmlformats-officedocument.presentationml.tags+xml"/>
  <Override PartName="/ppt/notesSlides/notesSlide6.xml" ContentType="application/vnd.openxmlformats-officedocument.presentationml.notesSlide+xml"/>
  <Override PartName="/ppt/tags/tag80.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52"/>
    <p:sldMasterId id="2147484675" r:id="rId53"/>
    <p:sldMasterId id="2147484813" r:id="rId54"/>
    <p:sldMasterId id="2147484841" r:id="rId55"/>
  </p:sldMasterIdLst>
  <p:notesMasterIdLst>
    <p:notesMasterId r:id="rId101"/>
  </p:notesMasterIdLst>
  <p:handoutMasterIdLst>
    <p:handoutMasterId r:id="rId102"/>
  </p:handoutMasterIdLst>
  <p:sldIdLst>
    <p:sldId id="2379" r:id="rId56"/>
    <p:sldId id="2380" r:id="rId57"/>
    <p:sldId id="2381" r:id="rId58"/>
    <p:sldId id="2397" r:id="rId59"/>
    <p:sldId id="2383" r:id="rId60"/>
    <p:sldId id="2384" r:id="rId61"/>
    <p:sldId id="2385" r:id="rId62"/>
    <p:sldId id="2386" r:id="rId63"/>
    <p:sldId id="2387" r:id="rId64"/>
    <p:sldId id="2388" r:id="rId65"/>
    <p:sldId id="2389" r:id="rId66"/>
    <p:sldId id="2390" r:id="rId67"/>
    <p:sldId id="2391" r:id="rId68"/>
    <p:sldId id="2392" r:id="rId69"/>
    <p:sldId id="2393" r:id="rId70"/>
    <p:sldId id="2394" r:id="rId71"/>
    <p:sldId id="256" r:id="rId72"/>
    <p:sldId id="257" r:id="rId73"/>
    <p:sldId id="258" r:id="rId74"/>
    <p:sldId id="259" r:id="rId75"/>
    <p:sldId id="260" r:id="rId76"/>
    <p:sldId id="261" r:id="rId77"/>
    <p:sldId id="262" r:id="rId78"/>
    <p:sldId id="263" r:id="rId79"/>
    <p:sldId id="264" r:id="rId80"/>
    <p:sldId id="265" r:id="rId81"/>
    <p:sldId id="266" r:id="rId82"/>
    <p:sldId id="267" r:id="rId83"/>
    <p:sldId id="2028" r:id="rId84"/>
    <p:sldId id="1984" r:id="rId85"/>
    <p:sldId id="1985" r:id="rId86"/>
    <p:sldId id="1986" r:id="rId87"/>
    <p:sldId id="1988" r:id="rId88"/>
    <p:sldId id="1989" r:id="rId89"/>
    <p:sldId id="2377" r:id="rId90"/>
    <p:sldId id="2029" r:id="rId91"/>
    <p:sldId id="1991" r:id="rId92"/>
    <p:sldId id="1992" r:id="rId93"/>
    <p:sldId id="1993" r:id="rId94"/>
    <p:sldId id="1994" r:id="rId95"/>
    <p:sldId id="1995" r:id="rId96"/>
    <p:sldId id="2395" r:id="rId97"/>
    <p:sldId id="2396" r:id="rId98"/>
    <p:sldId id="2321" r:id="rId99"/>
    <p:sldId id="2322" r:id="rId100"/>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CE57FD6-4BF1-4FF1-8C77-111BFD883D95}">
          <p14:sldIdLst>
            <p14:sldId id="2379"/>
            <p14:sldId id="2380"/>
            <p14:sldId id="2381"/>
            <p14:sldId id="2397"/>
            <p14:sldId id="2383"/>
            <p14:sldId id="2384"/>
            <p14:sldId id="2385"/>
            <p14:sldId id="2386"/>
            <p14:sldId id="2387"/>
            <p14:sldId id="2388"/>
            <p14:sldId id="2389"/>
            <p14:sldId id="2390"/>
            <p14:sldId id="2391"/>
            <p14:sldId id="2392"/>
            <p14:sldId id="2393"/>
            <p14:sldId id="2394"/>
          </p14:sldIdLst>
        </p14:section>
        <p14:section name="Section 1.1" id="{1B17514B-5C01-4E95-A663-7EE5F1AA73FB}">
          <p14:sldIdLst>
            <p14:sldId id="256"/>
            <p14:sldId id="257"/>
            <p14:sldId id="258"/>
            <p14:sldId id="259"/>
            <p14:sldId id="260"/>
            <p14:sldId id="261"/>
            <p14:sldId id="262"/>
            <p14:sldId id="263"/>
            <p14:sldId id="264"/>
            <p14:sldId id="265"/>
            <p14:sldId id="266"/>
            <p14:sldId id="267"/>
          </p14:sldIdLst>
        </p14:section>
        <p14:section name="Section 1.2" id="{ADC33EFB-B910-470B-84A6-E013DF7E8F97}">
          <p14:sldIdLst>
            <p14:sldId id="2028"/>
            <p14:sldId id="1984"/>
            <p14:sldId id="1985"/>
            <p14:sldId id="1986"/>
            <p14:sldId id="1988"/>
            <p14:sldId id="1989"/>
          </p14:sldIdLst>
        </p14:section>
        <p14:section name="Survey" id="{B9A4C64F-4935-004E-B263-46FDC1B7CF29}">
          <p14:sldIdLst>
            <p14:sldId id="2377"/>
          </p14:sldIdLst>
        </p14:section>
        <p14:section name="Section 1.3" id="{8711ED2E-6738-4B6D-9299-49A50581073C}">
          <p14:sldIdLst>
            <p14:sldId id="2029"/>
            <p14:sldId id="1991"/>
            <p14:sldId id="1992"/>
            <p14:sldId id="1993"/>
            <p14:sldId id="1994"/>
            <p14:sldId id="1995"/>
          </p14:sldIdLst>
        </p14:section>
        <p14:section name="Wrap Up and Next Steps" id="{027B606A-E093-8943-995A-AA7BEA6D0F52}">
          <p14:sldIdLst>
            <p14:sldId id="2395"/>
            <p14:sldId id="2396"/>
            <p14:sldId id="2321"/>
            <p14:sldId id="232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Brooke Merriman" initials="BM" lastIdx="32" clrIdx="7">
    <p:extLst>
      <p:ext uri="{19B8F6BF-5375-455C-9EA6-DF929625EA0E}">
        <p15:presenceInfo xmlns:p15="http://schemas.microsoft.com/office/powerpoint/2012/main" userId="S::merriman@prowesscorp.com::76c8584a-d76a-48e9-9836-978021847b04" providerId="AD"/>
      </p:ext>
    </p:extLst>
  </p:cmAuthor>
  <p:cmAuthor id="1" name="Mary Feil-Jacobs" initials="MFJ" lastIdx="43" clrIdx="1"/>
  <p:cmAuthor id="8" name="David Jeppesen" initials="DJ [2]" lastIdx="25" clrIdx="8">
    <p:extLst>
      <p:ext uri="{19B8F6BF-5375-455C-9EA6-DF929625EA0E}">
        <p15:presenceInfo xmlns:p15="http://schemas.microsoft.com/office/powerpoint/2012/main" userId="S-1-5-21-3770494660-1800110965-1935647350-10281"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Tom Ware" initials="TW" lastIdx="26" clrIdx="9">
    <p:extLst>
      <p:ext uri="{19B8F6BF-5375-455C-9EA6-DF929625EA0E}">
        <p15:presenceInfo xmlns:p15="http://schemas.microsoft.com/office/powerpoint/2012/main" userId="Tom Ware" providerId="None"/>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10" name="Juli May" initials="JM" lastIdx="1" clrIdx="10">
    <p:extLst>
      <p:ext uri="{19B8F6BF-5375-455C-9EA6-DF929625EA0E}">
        <p15:presenceInfo xmlns:p15="http://schemas.microsoft.com/office/powerpoint/2012/main" userId="S-1-5-21-3770494660-1800110965-1935647350-995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Alan Deeth" initials="AD" lastIdx="10" clrIdx="5">
    <p:extLst>
      <p:ext uri="{19B8F6BF-5375-455C-9EA6-DF929625EA0E}">
        <p15:presenceInfo xmlns:p15="http://schemas.microsoft.com/office/powerpoint/2012/main" userId="S-1-5-21-3770494660-1800110965-1935647350-7870" providerId="AD"/>
      </p:ext>
    </p:extLst>
  </p:cmAuthor>
  <p:cmAuthor id="6" name="David Jeppesen" initials="DJ" lastIdx="26" clrIdx="6">
    <p:extLst>
      <p:ext uri="{19B8F6BF-5375-455C-9EA6-DF929625EA0E}">
        <p15:presenceInfo xmlns:p15="http://schemas.microsoft.com/office/powerpoint/2012/main" userId="David Jeppes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E6FF"/>
    <a:srgbClr val="30E5D0"/>
    <a:srgbClr val="000000"/>
    <a:srgbClr val="0078D4"/>
    <a:srgbClr val="A92E01"/>
    <a:srgbClr val="C13501"/>
    <a:srgbClr val="FF9349"/>
    <a:srgbClr val="E6E6E6"/>
    <a:srgbClr val="7373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7" autoAdjust="0"/>
    <p:restoredTop sz="86865" autoAdjust="0"/>
  </p:normalViewPr>
  <p:slideViewPr>
    <p:cSldViewPr snapToGrid="0">
      <p:cViewPr varScale="1">
        <p:scale>
          <a:sx n="92" d="100"/>
          <a:sy n="92" d="100"/>
        </p:scale>
        <p:origin x="192" y="416"/>
      </p:cViewPr>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napToGrid="0" showGuides="1">
      <p:cViewPr varScale="1">
        <p:scale>
          <a:sx n="82" d="100"/>
          <a:sy n="82" d="100"/>
        </p:scale>
        <p:origin x="3156"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customXml" Target="../customXml/item42.xml"/><Relationship Id="rId47" Type="http://schemas.openxmlformats.org/officeDocument/2006/relationships/customXml" Target="../customXml/item47.xml"/><Relationship Id="rId63" Type="http://schemas.openxmlformats.org/officeDocument/2006/relationships/slide" Target="slides/slide8.xml"/><Relationship Id="rId68" Type="http://schemas.openxmlformats.org/officeDocument/2006/relationships/slide" Target="slides/slide13.xml"/><Relationship Id="rId84" Type="http://schemas.openxmlformats.org/officeDocument/2006/relationships/slide" Target="slides/slide29.xml"/><Relationship Id="rId89" Type="http://schemas.openxmlformats.org/officeDocument/2006/relationships/slide" Target="slides/slide34.xml"/><Relationship Id="rId16" Type="http://schemas.openxmlformats.org/officeDocument/2006/relationships/customXml" Target="../customXml/item16.xml"/><Relationship Id="rId107" Type="http://schemas.openxmlformats.org/officeDocument/2006/relationships/tableStyles" Target="tableStyles.xml"/><Relationship Id="rId11" Type="http://schemas.openxmlformats.org/officeDocument/2006/relationships/customXml" Target="../customXml/item11.xml"/><Relationship Id="rId32" Type="http://schemas.openxmlformats.org/officeDocument/2006/relationships/customXml" Target="../customXml/item32.xml"/><Relationship Id="rId37" Type="http://schemas.openxmlformats.org/officeDocument/2006/relationships/customXml" Target="../customXml/item37.xml"/><Relationship Id="rId53" Type="http://schemas.openxmlformats.org/officeDocument/2006/relationships/slideMaster" Target="slideMasters/slideMaster2.xml"/><Relationship Id="rId58" Type="http://schemas.openxmlformats.org/officeDocument/2006/relationships/slide" Target="slides/slide3.xml"/><Relationship Id="rId74" Type="http://schemas.openxmlformats.org/officeDocument/2006/relationships/slide" Target="slides/slide19.xml"/><Relationship Id="rId79" Type="http://schemas.openxmlformats.org/officeDocument/2006/relationships/slide" Target="slides/slide24.xml"/><Relationship Id="rId102" Type="http://schemas.openxmlformats.org/officeDocument/2006/relationships/handoutMaster" Target="handoutMasters/handoutMaster1.xml"/><Relationship Id="rId5" Type="http://schemas.openxmlformats.org/officeDocument/2006/relationships/customXml" Target="../customXml/item5.xml"/><Relationship Id="rId90" Type="http://schemas.openxmlformats.org/officeDocument/2006/relationships/slide" Target="slides/slide35.xml"/><Relationship Id="rId95" Type="http://schemas.openxmlformats.org/officeDocument/2006/relationships/slide" Target="slides/slide40.xml"/><Relationship Id="rId22" Type="http://schemas.openxmlformats.org/officeDocument/2006/relationships/customXml" Target="../customXml/item22.xml"/><Relationship Id="rId27" Type="http://schemas.openxmlformats.org/officeDocument/2006/relationships/customXml" Target="../customXml/item27.xml"/><Relationship Id="rId43" Type="http://schemas.openxmlformats.org/officeDocument/2006/relationships/customXml" Target="../customXml/item43.xml"/><Relationship Id="rId48" Type="http://schemas.openxmlformats.org/officeDocument/2006/relationships/customXml" Target="../customXml/item48.xml"/><Relationship Id="rId64" Type="http://schemas.openxmlformats.org/officeDocument/2006/relationships/slide" Target="slides/slide9.xml"/><Relationship Id="rId69" Type="http://schemas.openxmlformats.org/officeDocument/2006/relationships/slide" Target="slides/slide14.xml"/><Relationship Id="rId80" Type="http://schemas.openxmlformats.org/officeDocument/2006/relationships/slide" Target="slides/slide25.xml"/><Relationship Id="rId85" Type="http://schemas.openxmlformats.org/officeDocument/2006/relationships/slide" Target="slides/slide30.xml"/><Relationship Id="rId12" Type="http://schemas.openxmlformats.org/officeDocument/2006/relationships/customXml" Target="../customXml/item12.xml"/><Relationship Id="rId17" Type="http://schemas.openxmlformats.org/officeDocument/2006/relationships/customXml" Target="../customXml/item17.xml"/><Relationship Id="rId33" Type="http://schemas.openxmlformats.org/officeDocument/2006/relationships/customXml" Target="../customXml/item33.xml"/><Relationship Id="rId38" Type="http://schemas.openxmlformats.org/officeDocument/2006/relationships/customXml" Target="../customXml/item38.xml"/><Relationship Id="rId59" Type="http://schemas.openxmlformats.org/officeDocument/2006/relationships/slide" Target="slides/slide4.xml"/><Relationship Id="rId103" Type="http://schemas.openxmlformats.org/officeDocument/2006/relationships/commentAuthors" Target="commentAuthors.xml"/><Relationship Id="rId20" Type="http://schemas.openxmlformats.org/officeDocument/2006/relationships/customXml" Target="../customXml/item20.xml"/><Relationship Id="rId41" Type="http://schemas.openxmlformats.org/officeDocument/2006/relationships/customXml" Target="../customXml/item41.xml"/><Relationship Id="rId54" Type="http://schemas.openxmlformats.org/officeDocument/2006/relationships/slideMaster" Target="slideMasters/slideMaster3.xml"/><Relationship Id="rId62" Type="http://schemas.openxmlformats.org/officeDocument/2006/relationships/slide" Target="slides/slide7.xml"/><Relationship Id="rId70" Type="http://schemas.openxmlformats.org/officeDocument/2006/relationships/slide" Target="slides/slide15.xml"/><Relationship Id="rId75" Type="http://schemas.openxmlformats.org/officeDocument/2006/relationships/slide" Target="slides/slide20.xml"/><Relationship Id="rId83" Type="http://schemas.openxmlformats.org/officeDocument/2006/relationships/slide" Target="slides/slide28.xml"/><Relationship Id="rId88" Type="http://schemas.openxmlformats.org/officeDocument/2006/relationships/slide" Target="slides/slide33.xml"/><Relationship Id="rId91" Type="http://schemas.openxmlformats.org/officeDocument/2006/relationships/slide" Target="slides/slide36.xml"/><Relationship Id="rId96" Type="http://schemas.openxmlformats.org/officeDocument/2006/relationships/slide" Target="slides/slide4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customXml" Target="../customXml/item36.xml"/><Relationship Id="rId49" Type="http://schemas.openxmlformats.org/officeDocument/2006/relationships/customXml" Target="../customXml/item49.xml"/><Relationship Id="rId57" Type="http://schemas.openxmlformats.org/officeDocument/2006/relationships/slide" Target="slides/slide2.xml"/><Relationship Id="rId106" Type="http://schemas.openxmlformats.org/officeDocument/2006/relationships/theme" Target="theme/theme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customXml" Target="../customXml/item44.xml"/><Relationship Id="rId52" Type="http://schemas.openxmlformats.org/officeDocument/2006/relationships/slideMaster" Target="slideMasters/slideMaster1.xml"/><Relationship Id="rId60" Type="http://schemas.openxmlformats.org/officeDocument/2006/relationships/slide" Target="slides/slide5.xml"/><Relationship Id="rId65" Type="http://schemas.openxmlformats.org/officeDocument/2006/relationships/slide" Target="slides/slide10.xml"/><Relationship Id="rId73" Type="http://schemas.openxmlformats.org/officeDocument/2006/relationships/slide" Target="slides/slide18.xml"/><Relationship Id="rId78" Type="http://schemas.openxmlformats.org/officeDocument/2006/relationships/slide" Target="slides/slide23.xml"/><Relationship Id="rId81" Type="http://schemas.openxmlformats.org/officeDocument/2006/relationships/slide" Target="slides/slide26.xml"/><Relationship Id="rId86" Type="http://schemas.openxmlformats.org/officeDocument/2006/relationships/slide" Target="slides/slide31.xml"/><Relationship Id="rId94" Type="http://schemas.openxmlformats.org/officeDocument/2006/relationships/slide" Target="slides/slide39.xml"/><Relationship Id="rId99" Type="http://schemas.openxmlformats.org/officeDocument/2006/relationships/slide" Target="slides/slide44.xml"/><Relationship Id="rId101" Type="http://schemas.openxmlformats.org/officeDocument/2006/relationships/notesMaster" Target="notesMasters/notes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customXml" Target="../customXml/item39.xml"/><Relationship Id="rId34" Type="http://schemas.openxmlformats.org/officeDocument/2006/relationships/customXml" Target="../customXml/item34.xml"/><Relationship Id="rId50" Type="http://schemas.openxmlformats.org/officeDocument/2006/relationships/customXml" Target="../customXml/item50.xml"/><Relationship Id="rId55" Type="http://schemas.openxmlformats.org/officeDocument/2006/relationships/slideMaster" Target="slideMasters/slideMaster4.xml"/><Relationship Id="rId76" Type="http://schemas.openxmlformats.org/officeDocument/2006/relationships/slide" Target="slides/slide21.xml"/><Relationship Id="rId97" Type="http://schemas.openxmlformats.org/officeDocument/2006/relationships/slide" Target="slides/slide42.xml"/><Relationship Id="rId104" Type="http://schemas.openxmlformats.org/officeDocument/2006/relationships/presProps" Target="presProps.xml"/><Relationship Id="rId7" Type="http://schemas.openxmlformats.org/officeDocument/2006/relationships/customXml" Target="../customXml/item7.xml"/><Relationship Id="rId71" Type="http://schemas.openxmlformats.org/officeDocument/2006/relationships/slide" Target="slides/slide16.xml"/><Relationship Id="rId92" Type="http://schemas.openxmlformats.org/officeDocument/2006/relationships/slide" Target="slides/slide37.xml"/><Relationship Id="rId2" Type="http://schemas.openxmlformats.org/officeDocument/2006/relationships/customXml" Target="../customXml/item2.xml"/><Relationship Id="rId29" Type="http://schemas.openxmlformats.org/officeDocument/2006/relationships/customXml" Target="../customXml/item29.xml"/><Relationship Id="rId24" Type="http://schemas.openxmlformats.org/officeDocument/2006/relationships/customXml" Target="../customXml/item24.xml"/><Relationship Id="rId40" Type="http://schemas.openxmlformats.org/officeDocument/2006/relationships/customXml" Target="../customXml/item40.xml"/><Relationship Id="rId45" Type="http://schemas.openxmlformats.org/officeDocument/2006/relationships/customXml" Target="../customXml/item45.xml"/><Relationship Id="rId66" Type="http://schemas.openxmlformats.org/officeDocument/2006/relationships/slide" Target="slides/slide11.xml"/><Relationship Id="rId87" Type="http://schemas.openxmlformats.org/officeDocument/2006/relationships/slide" Target="slides/slide32.xml"/><Relationship Id="rId61" Type="http://schemas.openxmlformats.org/officeDocument/2006/relationships/slide" Target="slides/slide6.xml"/><Relationship Id="rId82" Type="http://schemas.openxmlformats.org/officeDocument/2006/relationships/slide" Target="slides/slide27.xml"/><Relationship Id="rId19" Type="http://schemas.openxmlformats.org/officeDocument/2006/relationships/customXml" Target="../customXml/item19.xml"/><Relationship Id="rId14" Type="http://schemas.openxmlformats.org/officeDocument/2006/relationships/customXml" Target="../customXml/item14.xml"/><Relationship Id="rId30" Type="http://schemas.openxmlformats.org/officeDocument/2006/relationships/customXml" Target="../customXml/item30.xml"/><Relationship Id="rId35" Type="http://schemas.openxmlformats.org/officeDocument/2006/relationships/customXml" Target="../customXml/item35.xml"/><Relationship Id="rId56" Type="http://schemas.openxmlformats.org/officeDocument/2006/relationships/slide" Target="slides/slide1.xml"/><Relationship Id="rId77" Type="http://schemas.openxmlformats.org/officeDocument/2006/relationships/slide" Target="slides/slide22.xml"/><Relationship Id="rId100" Type="http://schemas.openxmlformats.org/officeDocument/2006/relationships/slide" Target="slides/slide45.xml"/><Relationship Id="rId105" Type="http://schemas.openxmlformats.org/officeDocument/2006/relationships/viewProps" Target="viewProps.xml"/><Relationship Id="rId8" Type="http://schemas.openxmlformats.org/officeDocument/2006/relationships/customXml" Target="../customXml/item8.xml"/><Relationship Id="rId51" Type="http://schemas.openxmlformats.org/officeDocument/2006/relationships/customXml" Target="../customXml/item51.xml"/><Relationship Id="rId72" Type="http://schemas.openxmlformats.org/officeDocument/2006/relationships/slide" Target="slides/slide17.xml"/><Relationship Id="rId93" Type="http://schemas.openxmlformats.org/officeDocument/2006/relationships/slide" Target="slides/slide38.xml"/><Relationship Id="rId98" Type="http://schemas.openxmlformats.org/officeDocument/2006/relationships/slide" Target="slides/slide43.xml"/><Relationship Id="rId3" Type="http://schemas.openxmlformats.org/officeDocument/2006/relationships/customXml" Target="../customXml/item3.xml"/><Relationship Id="rId25" Type="http://schemas.openxmlformats.org/officeDocument/2006/relationships/customXml" Target="../customXml/item25.xml"/><Relationship Id="rId46" Type="http://schemas.openxmlformats.org/officeDocument/2006/relationships/customXml" Target="../customXml/item46.xml"/><Relationship Id="rId67"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6/8/20 10:26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6/8/20 10:26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jupyter.org/" TargetMode="External"/><Relationship Id="rId7" Type="http://schemas.openxmlformats.org/officeDocument/2006/relationships/hyperlink" Target="https://seaborn.pydata.org/"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www.numpy.org/" TargetMode="External"/><Relationship Id="rId5" Type="http://schemas.openxmlformats.org/officeDocument/2006/relationships/hyperlink" Target="http://scikit-learn.org/stable/index.html" TargetMode="External"/><Relationship Id="rId4" Type="http://schemas.openxmlformats.org/officeDocument/2006/relationships/hyperlink" Target="https://ipython.org/"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python.org/3.6/library/csv.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docs.python.org/3.6/library/codecs.html#standard-encodings" TargetMode="External"/><Relationship Id="rId4" Type="http://schemas.openxmlformats.org/officeDocument/2006/relationships/hyperlink" Target="https://pandas.pydata.org/pandas-docs/stable/reference/api/pandas.read_csv.html"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6/8/20 10:26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3515345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 dad.</a:t>
            </a:r>
            <a:r>
              <a:rPr lang="en-US" baseline="0" dirty="0"/>
              <a:t> Who else here is a parent? Mine are teenagers now, and it’s trite to say it, but it seems like they were just babies yesterday. And it seems like just yesterday that I was a lot younger too, a hopelessly naïve new parent who thought that the job of a parent is to teach his children things. To explain the world to them. And actually I remember being stressed out because I didn’t know everything. How was I going to explain the world to my baby if I didn’t know everything? I literally started reading a lot more nonfiction.</a:t>
            </a:r>
          </a:p>
        </p:txBody>
      </p:sp>
      <p:sp>
        <p:nvSpPr>
          <p:cNvPr id="4" name="Slide Number Placeholder 3"/>
          <p:cNvSpPr>
            <a:spLocks noGrp="1"/>
          </p:cNvSpPr>
          <p:nvPr>
            <p:ph type="sldNum" sz="quarter" idx="10"/>
          </p:nvPr>
        </p:nvSpPr>
        <p:spPr/>
        <p:txBody>
          <a:bodyPr/>
          <a:lstStyle/>
          <a:p>
            <a:fld id="{6E81C507-7249-AE40-8E93-AAF6C347ED90}" type="slidenum">
              <a:rPr lang="en-US" smtClean="0"/>
              <a:t>10</a:t>
            </a:fld>
            <a:endParaRPr lang="en-US"/>
          </a:p>
        </p:txBody>
      </p:sp>
    </p:spTree>
    <p:extLst>
      <p:ext uri="{BB962C8B-B14F-4D97-AF65-F5344CB8AC3E}">
        <p14:creationId xmlns:p14="http://schemas.microsoft.com/office/powerpoint/2010/main" val="4280923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time I showed this to </a:t>
            </a:r>
            <a:r>
              <a:rPr lang="en-US" baseline="0" dirty="0" err="1"/>
              <a:t>Micheleen</a:t>
            </a:r>
            <a:r>
              <a:rPr lang="en-US" baseline="0" dirty="0"/>
              <a:t> I asked her how she liked me drawing and she said, “it scared me.”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11</a:t>
            </a:fld>
            <a:endParaRPr lang="en-US"/>
          </a:p>
        </p:txBody>
      </p:sp>
    </p:spTree>
    <p:extLst>
      <p:ext uri="{BB962C8B-B14F-4D97-AF65-F5344CB8AC3E}">
        <p14:creationId xmlns:p14="http://schemas.microsoft.com/office/powerpoint/2010/main" val="1821126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a:t>
            </a:r>
            <a:r>
              <a:rPr lang="en-US" baseline="0" dirty="0"/>
              <a:t> with a specific question: “Is this retinal scan of a diseased eye?”</a:t>
            </a:r>
          </a:p>
          <a:p>
            <a:endParaRPr lang="en-US" baseline="0" dirty="0"/>
          </a:p>
          <a:p>
            <a:r>
              <a:rPr lang="en-US" dirty="0"/>
              <a:t>Build</a:t>
            </a:r>
            <a:r>
              <a:rPr lang="en-US" baseline="0" dirty="0"/>
              <a:t> the puzzle by necessity. Don’t mention something new (features) until you need it.</a:t>
            </a:r>
          </a:p>
          <a:p>
            <a:endParaRPr lang="en-US" baseline="0" dirty="0"/>
          </a:p>
          <a:p>
            <a:pPr marL="228600" indent="-228600">
              <a:buAutoNum type="arabicPeriod"/>
            </a:pPr>
            <a:r>
              <a:rPr lang="en-US" dirty="0"/>
              <a:t>Built</a:t>
            </a:r>
            <a:r>
              <a:rPr lang="en-US" baseline="0" dirty="0"/>
              <a:t> the puzzle</a:t>
            </a:r>
          </a:p>
          <a:p>
            <a:pPr marL="228600" indent="-228600">
              <a:buAutoNum type="arabicPeriod"/>
            </a:pPr>
            <a:r>
              <a:rPr lang="en-US" baseline="0" dirty="0"/>
              <a:t>Talk about how you spend your time (calling out data wrangling as something that developers already do </a:t>
            </a:r>
            <a:r>
              <a:rPr lang="mr-IN" baseline="0" dirty="0"/>
              <a:t>–</a:t>
            </a:r>
            <a:r>
              <a:rPr lang="en-US" baseline="0" dirty="0"/>
              <a:t> “metadata scientist”)</a:t>
            </a:r>
          </a:p>
          <a:p>
            <a:pPr marL="228600" indent="-228600">
              <a:buAutoNum type="arabicPeriod"/>
            </a:pPr>
            <a:r>
              <a:rPr lang="en-US" baseline="0" dirty="0"/>
              <a:t>Talk about math, how much you need, where you need it</a:t>
            </a:r>
          </a:p>
          <a:p>
            <a:pPr marL="228600" indent="-228600">
              <a:buAutoNum type="arabicPeriod"/>
            </a:pPr>
            <a:endParaRPr lang="en-US" baseline="0" dirty="0"/>
          </a:p>
          <a:p>
            <a:pPr marL="0" indent="0">
              <a:buNone/>
            </a:pPr>
            <a:r>
              <a:rPr lang="en-US" baseline="0" dirty="0"/>
              <a:t>Also a chance to talk about hidden bias in data, e.g. skew towards men in software. So an ML “should I hire this person” would weight men heavily. The data is not bad, it’s just reflecting a situation that is itself the result of bias. The way to subtract it is to extract it explicitly.</a:t>
            </a:r>
          </a:p>
          <a:p>
            <a:pPr marL="0" indent="0">
              <a:buNone/>
            </a:pPr>
            <a:r>
              <a:rPr lang="en-US" baseline="0" dirty="0"/>
              <a:t>But this is also an opportunity! We can’t subtract bias from people’s brains, but we can subtract it from models. So that “hiring engine” may in the end be a force for social justice.</a:t>
            </a:r>
          </a:p>
        </p:txBody>
      </p:sp>
      <p:sp>
        <p:nvSpPr>
          <p:cNvPr id="4" name="Slide Number Placeholder 3"/>
          <p:cNvSpPr>
            <a:spLocks noGrp="1"/>
          </p:cNvSpPr>
          <p:nvPr>
            <p:ph type="sldNum" sz="quarter" idx="10"/>
          </p:nvPr>
        </p:nvSpPr>
        <p:spPr/>
        <p:txBody>
          <a:bodyPr/>
          <a:lstStyle/>
          <a:p>
            <a:fld id="{6E81C507-7249-AE40-8E93-AAF6C347ED90}" type="slidenum">
              <a:rPr lang="en-US" smtClean="0"/>
              <a:t>12</a:t>
            </a:fld>
            <a:endParaRPr lang="en-US"/>
          </a:p>
        </p:txBody>
      </p:sp>
    </p:spTree>
    <p:extLst>
      <p:ext uri="{BB962C8B-B14F-4D97-AF65-F5344CB8AC3E}">
        <p14:creationId xmlns:p14="http://schemas.microsoft.com/office/powerpoint/2010/main" val="3655642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1C507-7249-AE40-8E93-AAF6C347ED90}" type="slidenum">
              <a:rPr lang="en-US" smtClean="0"/>
              <a:t>13</a:t>
            </a:fld>
            <a:endParaRPr lang="en-US"/>
          </a:p>
        </p:txBody>
      </p:sp>
    </p:spTree>
    <p:extLst>
      <p:ext uri="{BB962C8B-B14F-4D97-AF65-F5344CB8AC3E}">
        <p14:creationId xmlns:p14="http://schemas.microsoft.com/office/powerpoint/2010/main" val="40891775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questions you can answer with traditional ML</a:t>
            </a:r>
          </a:p>
          <a:p>
            <a:pPr marL="342900" indent="-342900">
              <a:buFont typeface="+mj-lt"/>
              <a:buAutoNum type="arabicPeriod"/>
            </a:pPr>
            <a:r>
              <a:rPr lang="en-US" dirty="0"/>
              <a:t>Regression: Predict a real value for new data given trends in</a:t>
            </a:r>
            <a:r>
              <a:rPr lang="en-US" baseline="0" dirty="0"/>
              <a:t> tagged</a:t>
            </a:r>
            <a:r>
              <a:rPr lang="en-US" dirty="0"/>
              <a:t> example.</a:t>
            </a:r>
            <a:r>
              <a:rPr lang="en-US" baseline="0" dirty="0"/>
              <a:t>  </a:t>
            </a:r>
            <a:r>
              <a:rPr lang="en-US" dirty="0"/>
              <a:t>How much/how many? e.g. </a:t>
            </a:r>
            <a:r>
              <a:rPr lang="en-US" b="1" dirty="0"/>
              <a:t>Sea level rise</a:t>
            </a:r>
            <a:r>
              <a:rPr lang="en-US" dirty="0"/>
              <a:t>:  we are currently using data on sea level changes over the past century and the accelerating upward trend to estimate the amount of sea level rise in </a:t>
            </a:r>
            <a:r>
              <a:rPr lang="en-US" baseline="0" dirty="0"/>
              <a:t>the </a:t>
            </a:r>
            <a:r>
              <a:rPr lang="en-US" dirty="0"/>
              <a:t>coming century.</a:t>
            </a:r>
          </a:p>
          <a:p>
            <a:pPr marL="342900" indent="-342900">
              <a:buFont typeface="+mj-lt"/>
              <a:buAutoNum type="arabicPeriod"/>
            </a:pPr>
            <a:r>
              <a:rPr lang="en-US" dirty="0"/>
              <a:t>Anomaly: Identify when something unexpected happens. – Is this weird?  E.g. </a:t>
            </a:r>
            <a:r>
              <a:rPr lang="en-US" b="1" dirty="0"/>
              <a:t>Pacemaker hacking</a:t>
            </a:r>
            <a:r>
              <a:rPr lang="en-US" dirty="0"/>
              <a:t>:  research is being done to detect malware in a pacemaker in order to prevent data hijacking or malware-related malfunctioning by using an anomaly detector to pick up changes in data transmission timing to a cardiac log or even power consumption and electromagnetic radiation changes.</a:t>
            </a:r>
          </a:p>
          <a:p>
            <a:pPr marL="342900" indent="-342900">
              <a:buFont typeface="+mj-lt"/>
              <a:buAutoNum type="arabicPeriod"/>
            </a:pPr>
            <a:r>
              <a:rPr lang="en-US" dirty="0"/>
              <a:t>Reinforcement Learning: Take some appropriate action</a:t>
            </a:r>
            <a:r>
              <a:rPr lang="en-US" baseline="0" dirty="0"/>
              <a:t> or next step</a:t>
            </a:r>
            <a:r>
              <a:rPr lang="en-US" dirty="0"/>
              <a:t>  E.g. </a:t>
            </a:r>
            <a:r>
              <a:rPr lang="en-US" b="1" dirty="0"/>
              <a:t>Roomba or Roomba-competitor</a:t>
            </a:r>
            <a:r>
              <a:rPr lang="en-US" dirty="0"/>
              <a:t>:  a Roomba decides whether</a:t>
            </a:r>
            <a:r>
              <a:rPr lang="en-US" baseline="0" dirty="0"/>
              <a:t> to return to the base or vacuum the living room again – there’s some sort of reward/penalty involved here</a:t>
            </a:r>
            <a:r>
              <a:rPr lang="en-US" dirty="0"/>
              <a:t>.</a:t>
            </a:r>
          </a:p>
          <a:p>
            <a:pPr marL="342900" indent="-342900">
              <a:buFont typeface="+mj-lt"/>
              <a:buAutoNum type="arabicPeriod"/>
            </a:pPr>
            <a:r>
              <a:rPr lang="en-US" dirty="0"/>
              <a:t>Classification: Assign a category to each item or data point E.g.  </a:t>
            </a:r>
            <a:r>
              <a:rPr lang="en-US" b="1" dirty="0"/>
              <a:t>Exploring the night sky for planets</a:t>
            </a:r>
            <a:r>
              <a:rPr lang="en-US" dirty="0"/>
              <a:t>: light curves (stellar brightness over time) of a unexamined stars with Kepler data are being classified as </a:t>
            </a:r>
            <a:r>
              <a:rPr lang="en-US" baseline="0" dirty="0"/>
              <a:t>either </a:t>
            </a:r>
            <a:r>
              <a:rPr lang="en-US" dirty="0"/>
              <a:t>having transiting planets </a:t>
            </a:r>
            <a:r>
              <a:rPr lang="en-US" baseline="0" dirty="0"/>
              <a:t>or not </a:t>
            </a:r>
            <a:r>
              <a:rPr lang="en-US" dirty="0"/>
              <a:t>using </a:t>
            </a:r>
            <a:r>
              <a:rPr lang="en-US" baseline="0" dirty="0"/>
              <a:t>a </a:t>
            </a:r>
            <a:r>
              <a:rPr lang="en-US" dirty="0"/>
              <a:t>pre-trained model on stars with and without transiting planets.</a:t>
            </a:r>
          </a:p>
          <a:p>
            <a:pPr marL="342900" indent="-342900">
              <a:buFont typeface="+mj-lt"/>
              <a:buAutoNum type="arabicPeriod"/>
            </a:pPr>
            <a:r>
              <a:rPr lang="en-US" dirty="0"/>
              <a:t>Clustering/Recommenders: G</a:t>
            </a:r>
            <a:r>
              <a:rPr lang="en-US" baseline="0" dirty="0"/>
              <a:t>et to the structure </a:t>
            </a:r>
            <a:r>
              <a:rPr lang="en-US" dirty="0"/>
              <a:t>or layout </a:t>
            </a:r>
            <a:r>
              <a:rPr lang="en-US" baseline="0" dirty="0"/>
              <a:t>of data.  </a:t>
            </a:r>
            <a:r>
              <a:rPr lang="en-US" dirty="0"/>
              <a:t>Are there clearly separable groups?  </a:t>
            </a:r>
            <a:r>
              <a:rPr lang="en-US" baseline="0" dirty="0"/>
              <a:t>E.g. </a:t>
            </a:r>
            <a:r>
              <a:rPr lang="en-US" b="1" dirty="0"/>
              <a:t>Hepatocellular carcinoma metastasis</a:t>
            </a:r>
            <a:r>
              <a:rPr lang="en-US" dirty="0"/>
              <a:t>:  researchers are looking at </a:t>
            </a:r>
            <a:r>
              <a:rPr lang="en-US" baseline="0" dirty="0"/>
              <a:t>the </a:t>
            </a:r>
            <a:r>
              <a:rPr lang="en-US" dirty="0"/>
              <a:t>differential profiles of proteins </a:t>
            </a:r>
            <a:r>
              <a:rPr lang="en-US" baseline="0" dirty="0"/>
              <a:t>being </a:t>
            </a:r>
            <a:r>
              <a:rPr lang="en-US" dirty="0"/>
              <a:t>expressed to find </a:t>
            </a:r>
            <a:r>
              <a:rPr lang="en-US" baseline="0" dirty="0"/>
              <a:t>those that are </a:t>
            </a:r>
            <a:r>
              <a:rPr lang="en-US" dirty="0"/>
              <a:t>upregulated during </a:t>
            </a:r>
            <a:r>
              <a:rPr lang="en-US" baseline="0" dirty="0"/>
              <a:t>the </a:t>
            </a:r>
            <a:r>
              <a:rPr lang="en-US" dirty="0"/>
              <a:t>cell invasion process in order to find new cancer treatment targets</a:t>
            </a:r>
            <a:r>
              <a:rPr lang="en-US" baseline="0" dirty="0"/>
              <a:t>.</a:t>
            </a:r>
          </a:p>
          <a:p>
            <a:pPr marL="342900" indent="-342900">
              <a:buFont typeface="+mj-lt"/>
              <a:buAutoNum type="arabicPeriod"/>
            </a:pPr>
            <a:endParaRPr lang="en-US" baseline="0" dirty="0"/>
          </a:p>
          <a:p>
            <a:r>
              <a:rPr lang="en-US" baseline="0" dirty="0"/>
              <a:t>Also questions you can’t ask. Que</a:t>
            </a:r>
          </a:p>
          <a:p>
            <a:pPr marL="0" indent="0">
              <a:buFont typeface="+mj-lt"/>
              <a:buNone/>
            </a:pPr>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288721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6/8/20 10:26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44432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Azure Notebooks is a cloud-based platform for building and running </a:t>
            </a:r>
            <a:r>
              <a:rPr lang="en-US" sz="900" u="sng" dirty="0">
                <a:hlinkClick r:id="rId3"/>
              </a:rPr>
              <a:t>Jupyter</a:t>
            </a:r>
            <a:r>
              <a:rPr lang="en-US" sz="900" dirty="0"/>
              <a:t> notebooks. </a:t>
            </a:r>
            <a:r>
              <a:rPr lang="en-US" sz="900" dirty="0" err="1"/>
              <a:t>Jupyter</a:t>
            </a:r>
            <a:r>
              <a:rPr lang="en-US" sz="900" dirty="0"/>
              <a:t> is an environment based on </a:t>
            </a:r>
            <a:r>
              <a:rPr lang="en-US" sz="900" u="sng" dirty="0">
                <a:hlinkClick r:id="rId4"/>
              </a:rPr>
              <a:t>IPython</a:t>
            </a:r>
            <a:r>
              <a:rPr lang="en-US" sz="900" dirty="0"/>
              <a:t> that facilitates interactive programming and data analysis using a variety of programming languages, including Python. </a:t>
            </a:r>
            <a:r>
              <a:rPr lang="en-US" sz="900" dirty="0" err="1"/>
              <a:t>Jupyter</a:t>
            </a:r>
            <a:r>
              <a:rPr lang="en-US" sz="900" dirty="0"/>
              <a:t> notebooks enjoy widespread use in research and academia for mathematical modeling, machine learning, statistical analysis, and for teaching and learning how to code.</a:t>
            </a:r>
          </a:p>
          <a:p>
            <a:endParaRPr lang="en-US" sz="900" dirty="0"/>
          </a:p>
          <a:p>
            <a:r>
              <a:rPr lang="en-US" sz="900" dirty="0"/>
              <a:t>Azure Notebooks provide </a:t>
            </a:r>
            <a:r>
              <a:rPr lang="en-US" sz="900" dirty="0" err="1"/>
              <a:t>Jupyter</a:t>
            </a:r>
            <a:r>
              <a:rPr lang="en-US" sz="900" dirty="0"/>
              <a:t> as a service for free. It's a convenient way to build notebooks and share them with others without having to install and manage a </a:t>
            </a:r>
            <a:r>
              <a:rPr lang="en-US" sz="900" dirty="0" err="1"/>
              <a:t>Jupyter</a:t>
            </a:r>
            <a:r>
              <a:rPr lang="en-US" sz="900" dirty="0"/>
              <a:t> server. And it's web-based, making it an ideal solution for collaborating online. In this lab, you will create an Azure Notebook and use three popular Python libraries — </a:t>
            </a:r>
            <a:r>
              <a:rPr lang="en-US" sz="900" u="sng" dirty="0">
                <a:hlinkClick r:id="rId5"/>
              </a:rPr>
              <a:t>scikit-learn</a:t>
            </a:r>
            <a:r>
              <a:rPr lang="en-US" sz="900" dirty="0"/>
              <a:t>, </a:t>
            </a:r>
            <a:r>
              <a:rPr lang="en-US" sz="900" u="sng" dirty="0">
                <a:hlinkClick r:id="rId6"/>
              </a:rPr>
              <a:t>NumPy</a:t>
            </a:r>
            <a:r>
              <a:rPr lang="en-US" sz="900" dirty="0"/>
              <a:t>, and </a:t>
            </a:r>
            <a:r>
              <a:rPr lang="en-US" sz="900" u="sng" dirty="0">
                <a:hlinkClick r:id="rId7"/>
              </a:rPr>
              <a:t>Seaborn</a:t>
            </a:r>
            <a:r>
              <a:rPr lang="en-US" sz="900" dirty="0"/>
              <a:t> — to analyze your data. Then you will share the notebook so others can experiment with it, too.</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6/8/20 10:26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7699234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900"/>
              <a:buFont typeface="Quattrocento Sans"/>
              <a:buNone/>
            </a:pPr>
            <a:r>
              <a:rPr lang="en-US" sz="900">
                <a:solidFill>
                  <a:schemeClr val="lt1"/>
                </a:solidFill>
                <a:latin typeface="Quattrocento Sans"/>
                <a:ea typeface="Quattrocento Sans"/>
                <a:cs typeface="Quattrocento Sans"/>
                <a:sym typeface="Quattrocento Sans"/>
              </a:rPr>
              <a:t>As a general rule, data scientists assume that about 80 percent of the time and effort devoted to a project will be spent preparing data for analysis. Because most real-world data is split among multiple existing datasets, this invariably means cleaning and joining different datasets together in the way that a data scientist needs for analysis. Thus, mastering these skills is essential for undertaking data science.</a:t>
            </a:r>
            <a:endParaRPr/>
          </a:p>
        </p:txBody>
      </p:sp>
      <p:sp>
        <p:nvSpPr>
          <p:cNvPr id="291" name="Google Shape;291;p1: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p1: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93" name="Google Shape;293;p1: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5/18/20 8:15 PM</a:t>
            </a:r>
            <a:endParaRPr/>
          </a:p>
        </p:txBody>
      </p:sp>
      <p:sp>
        <p:nvSpPr>
          <p:cNvPr id="294" name="Google Shape;294;p1: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26449654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33"/>
              </a:spcAft>
              <a:buNone/>
            </a:pPr>
            <a:endParaRPr/>
          </a:p>
        </p:txBody>
      </p:sp>
      <p:sp>
        <p:nvSpPr>
          <p:cNvPr id="300" name="Google Shape;3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0454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endParaRPr/>
          </a:p>
        </p:txBody>
      </p:sp>
      <p:sp>
        <p:nvSpPr>
          <p:cNvPr id="307" name="Google Shape;307;p3:notes"/>
          <p:cNvSpPr txBox="1">
            <a:spLocks noGrp="1"/>
          </p:cNvSpPr>
          <p:nvPr>
            <p:ph type="hdr" idx="3"/>
          </p:nvPr>
        </p:nvSpPr>
        <p:spPr>
          <a:xfrm>
            <a:off x="0" y="0"/>
            <a:ext cx="2971800" cy="457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notes"/>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p>
            <a:pPr marL="57150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309" name="Google Shape;309;p3:notes"/>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5/18/20 8:17 PM</a:t>
            </a:r>
            <a:endParaRPr/>
          </a:p>
        </p:txBody>
      </p:sp>
      <p:sp>
        <p:nvSpPr>
          <p:cNvPr id="310" name="Google Shape;310;p3: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2204178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6/8/20 10:26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9060388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b="0" i="0">
                <a:solidFill>
                  <a:schemeClr val="dk1"/>
                </a:solidFill>
                <a:latin typeface="Calibri"/>
                <a:ea typeface="Calibri"/>
                <a:cs typeface="Calibri"/>
                <a:sym typeface="Calibri"/>
              </a:rPr>
              <a:t>Because pandas </a:t>
            </a:r>
            <a:r>
              <a:rPr lang="en-US"/>
              <a:t>DataFrame</a:t>
            </a:r>
            <a:r>
              <a:rPr lang="en-US" sz="1200" b="0" i="0">
                <a:solidFill>
                  <a:schemeClr val="dk1"/>
                </a:solidFill>
                <a:latin typeface="Calibri"/>
                <a:ea typeface="Calibri"/>
                <a:cs typeface="Calibri"/>
                <a:sym typeface="Calibri"/>
              </a:rPr>
              <a:t>s are two-dimensional data structures, they are inherently similar to flat-file formats such as comma-separated value (CSV) files, the most common import and export format for spreadsheets and databases. Adding to this ease of translation from CSV files to </a:t>
            </a:r>
            <a:r>
              <a:rPr lang="en-US"/>
              <a:t>DataFrame</a:t>
            </a:r>
            <a:r>
              <a:rPr lang="en-US" sz="1200" b="0" i="0">
                <a:solidFill>
                  <a:schemeClr val="dk1"/>
                </a:solidFill>
                <a:latin typeface="Calibri"/>
                <a:ea typeface="Calibri"/>
                <a:cs typeface="Calibri"/>
                <a:sym typeface="Calibri"/>
              </a:rPr>
              <a:t>s, pandas provides a convenient function to load the contents of CSV files into </a:t>
            </a:r>
            <a:r>
              <a:rPr lang="en-US"/>
              <a:t>DataFrame</a:t>
            </a:r>
            <a:r>
              <a:rPr lang="en-US" sz="1200" b="0" i="0">
                <a:solidFill>
                  <a:schemeClr val="dk1"/>
                </a:solidFill>
                <a:latin typeface="Calibri"/>
                <a:ea typeface="Calibri"/>
                <a:cs typeface="Calibri"/>
                <a:sym typeface="Calibri"/>
              </a:rPr>
              <a:t>s (more convenient, in fact, than the native Python </a:t>
            </a:r>
            <a:r>
              <a:rPr lang="en-US" sz="1200" b="0" i="0" u="sng">
                <a:solidFill>
                  <a:schemeClr val="hlink"/>
                </a:solidFill>
                <a:latin typeface="Calibri"/>
                <a:ea typeface="Calibri"/>
                <a:cs typeface="Calibri"/>
                <a:sym typeface="Calibri"/>
                <a:hlinkClick r:id="rId3"/>
              </a:rPr>
              <a:t>CSV library</a:t>
            </a:r>
            <a:r>
              <a:rPr lang="en-US" sz="1200" b="0" i="0">
                <a:solidFill>
                  <a:schemeClr val="dk1"/>
                </a:solidFill>
                <a:latin typeface="Calibri"/>
                <a:ea typeface="Calibri"/>
                <a:cs typeface="Calibri"/>
                <a:sym typeface="Calibri"/>
              </a:rPr>
              <a:t>). Let's get comfortable with the </a:t>
            </a:r>
            <a:r>
              <a:rPr lang="en-US" sz="1200" b="0" i="0" u="sng">
                <a:solidFill>
                  <a:schemeClr val="hlink"/>
                </a:solidFill>
                <a:latin typeface="Calibri"/>
                <a:ea typeface="Calibri"/>
                <a:cs typeface="Calibri"/>
                <a:sym typeface="Calibri"/>
                <a:hlinkClick r:id="rId4"/>
              </a:rPr>
              <a:t>pandas.read_csv</a:t>
            </a:r>
            <a:r>
              <a:rPr lang="en-US" sz="1200" b="0" i="0">
                <a:solidFill>
                  <a:schemeClr val="dk1"/>
                </a:solidFill>
                <a:latin typeface="Calibri"/>
                <a:ea typeface="Calibri"/>
                <a:cs typeface="Calibri"/>
                <a:sym typeface="Calibri"/>
              </a:rPr>
              <a:t> format because we will be using it often.</a:t>
            </a:r>
            <a:endParaRPr/>
          </a:p>
          <a:p>
            <a:pPr marL="0" lvl="0" indent="0" algn="l" rtl="0">
              <a:lnSpc>
                <a:spcPct val="90000"/>
              </a:lnSpc>
              <a:spcBef>
                <a:spcPts val="333"/>
              </a:spcBef>
              <a:spcAft>
                <a:spcPts val="0"/>
              </a:spcAft>
              <a:buNone/>
            </a:pPr>
            <a:endParaRPr sz="1200" b="0" i="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a:solidFill>
                  <a:schemeClr val="dk1"/>
                </a:solidFill>
                <a:latin typeface="Calibri"/>
                <a:ea typeface="Calibri"/>
                <a:cs typeface="Calibri"/>
                <a:sym typeface="Calibri"/>
              </a:rPr>
              <a:t>There are  quite a few parameters for this function. The intuitively named </a:t>
            </a:r>
            <a:r>
              <a:rPr lang="en-US" sz="1200" i="1">
                <a:solidFill>
                  <a:schemeClr val="dk1"/>
                </a:solidFill>
                <a:latin typeface="Calibri"/>
                <a:ea typeface="Calibri"/>
                <a:cs typeface="Calibri"/>
                <a:sym typeface="Calibri"/>
              </a:rPr>
              <a:t>encoding</a:t>
            </a:r>
            <a:r>
              <a:rPr lang="en-US" sz="1200">
                <a:solidFill>
                  <a:schemeClr val="dk1"/>
                </a:solidFill>
                <a:latin typeface="Calibri"/>
                <a:ea typeface="Calibri"/>
                <a:cs typeface="Calibri"/>
                <a:sym typeface="Calibri"/>
              </a:rPr>
              <a:t> parameter accepts </a:t>
            </a:r>
            <a:r>
              <a:rPr lang="en-US" sz="1200" i="1">
                <a:solidFill>
                  <a:schemeClr val="dk1"/>
                </a:solidFill>
                <a:latin typeface="Calibri"/>
                <a:ea typeface="Calibri"/>
                <a:cs typeface="Calibri"/>
                <a:sym typeface="Calibri"/>
              </a:rPr>
              <a:t>str</a:t>
            </a:r>
            <a:r>
              <a:rPr lang="en-US" sz="1200">
                <a:solidFill>
                  <a:schemeClr val="dk1"/>
                </a:solidFill>
                <a:latin typeface="Calibri"/>
                <a:ea typeface="Calibri"/>
                <a:cs typeface="Calibri"/>
                <a:sym typeface="Calibri"/>
              </a:rPr>
              <a:t> input from the list of Python </a:t>
            </a:r>
            <a:r>
              <a:rPr lang="en-US" sz="1200" u="sng">
                <a:solidFill>
                  <a:schemeClr val="hlink"/>
                </a:solidFill>
                <a:latin typeface="Calibri"/>
                <a:ea typeface="Calibri"/>
                <a:cs typeface="Calibri"/>
                <a:sym typeface="Calibri"/>
                <a:hlinkClick r:id="rId5"/>
              </a:rPr>
              <a:t>standard encodings</a:t>
            </a:r>
            <a:r>
              <a:rPr lang="en-US" sz="1200">
                <a:solidFill>
                  <a:schemeClr val="dk1"/>
                </a:solidFill>
                <a:latin typeface="Calibri"/>
                <a:ea typeface="Calibri"/>
                <a:cs typeface="Calibri"/>
                <a:sym typeface="Calibri"/>
              </a:rPr>
              <a:t>. Although data-science practitioners do develop a familiarity with different encodings they have encountered, selecting the correct encoding can sometimes come down to trial and error.</a:t>
            </a:r>
            <a:endParaRPr sz="1200" b="0" i="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endParaRPr sz="1200" b="0" i="0" u="none" strike="noStrike">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endParaRPr sz="1200" b="0" i="0" u="none" strike="noStrike">
              <a:solidFill>
                <a:schemeClr val="dk1"/>
              </a:solidFill>
              <a:latin typeface="Calibri"/>
              <a:ea typeface="Calibri"/>
              <a:cs typeface="Calibri"/>
              <a:sym typeface="Calibri"/>
            </a:endParaRPr>
          </a:p>
        </p:txBody>
      </p:sp>
      <p:sp>
        <p:nvSpPr>
          <p:cNvPr id="317" name="Google Shape;317;p4: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746947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87c7167de9_0_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4" name="Google Shape;324;g87c7167de9_0_50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b="0" i="0" u="none" strike="noStrike">
                <a:solidFill>
                  <a:schemeClr val="dk1"/>
                </a:solidFill>
                <a:latin typeface="Calibri"/>
                <a:ea typeface="Calibri"/>
                <a:cs typeface="Calibri"/>
                <a:sym typeface="Calibri"/>
              </a:rPr>
              <a:t>The DataFrame.info() method lets us know the data type of each column and how many values are in each column (which, in turn, tells us how many null values are in a column).</a:t>
            </a:r>
            <a:endParaRPr/>
          </a:p>
          <a:p>
            <a:pPr marL="0" lvl="0" indent="0" algn="l" rtl="0">
              <a:lnSpc>
                <a:spcPct val="90000"/>
              </a:lnSpc>
              <a:spcBef>
                <a:spcPts val="333"/>
              </a:spcBef>
              <a:spcAft>
                <a:spcPts val="0"/>
              </a:spcAft>
              <a:buNone/>
            </a:pPr>
            <a:endParaRPr sz="1200" b="0" i="0" u="none" strike="noStrike">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0" i="0" u="none" strike="noStrike">
                <a:solidFill>
                  <a:schemeClr val="dk1"/>
                </a:solidFill>
                <a:latin typeface="Calibri"/>
                <a:ea typeface="Calibri"/>
                <a:cs typeface="Calibri"/>
                <a:sym typeface="Calibri"/>
              </a:rPr>
              <a:t>DataFrame.duplicated() provides a Boolean mask for duplicate values that we can then sum by using the Series.sum() method.</a:t>
            </a:r>
            <a:endParaRPr/>
          </a:p>
          <a:p>
            <a:pPr marL="0" lvl="0" indent="0" algn="l" rtl="0">
              <a:lnSpc>
                <a:spcPct val="90000"/>
              </a:lnSpc>
              <a:spcBef>
                <a:spcPts val="333"/>
              </a:spcBef>
              <a:spcAft>
                <a:spcPts val="0"/>
              </a:spcAft>
              <a:buNone/>
            </a:pPr>
            <a:endParaRPr sz="1200" b="0" i="0" u="none" strike="noStrike">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0" i="0" u="none" strike="noStrike">
                <a:solidFill>
                  <a:schemeClr val="dk1"/>
                </a:solidFill>
                <a:latin typeface="Calibri"/>
                <a:ea typeface="Calibri"/>
                <a:cs typeface="Calibri"/>
                <a:sym typeface="Calibri"/>
              </a:rPr>
              <a:t>DataFrame.drop_duplicates lets us remove duplicate values from our DataFrame. The keep=“last” parameter instructs pandas to keep the last occurrence of duplicate values.</a:t>
            </a:r>
            <a:endParaRPr sz="1200" b="0" i="0" u="none" strike="noStrike">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endParaRPr sz="1200" b="0" i="0" u="none" strike="noStrike">
              <a:solidFill>
                <a:schemeClr val="dk1"/>
              </a:solidFill>
              <a:latin typeface="Calibri"/>
              <a:ea typeface="Calibri"/>
              <a:cs typeface="Calibri"/>
              <a:sym typeface="Calibri"/>
            </a:endParaRPr>
          </a:p>
        </p:txBody>
      </p:sp>
      <p:sp>
        <p:nvSpPr>
          <p:cNvPr id="325" name="Google Shape;325;g87c7167de9_0_500: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extLst>
      <p:ext uri="{BB962C8B-B14F-4D97-AF65-F5344CB8AC3E}">
        <p14:creationId xmlns:p14="http://schemas.microsoft.com/office/powerpoint/2010/main" val="266155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b="0" i="0" u="none" strike="noStrike">
                <a:solidFill>
                  <a:schemeClr val="dk1"/>
                </a:solidFill>
                <a:latin typeface="Calibri"/>
                <a:ea typeface="Calibri"/>
                <a:cs typeface="Calibri"/>
                <a:sym typeface="Calibri"/>
              </a:rPr>
              <a:t>The DataFrame.info() method lets us know the data type of each column and how many values are in each column (which, in turn, tells us how many null values are in a column).</a:t>
            </a:r>
            <a:endParaRPr/>
          </a:p>
          <a:p>
            <a:pPr marL="0" lvl="0" indent="0" algn="l" rtl="0">
              <a:lnSpc>
                <a:spcPct val="90000"/>
              </a:lnSpc>
              <a:spcBef>
                <a:spcPts val="333"/>
              </a:spcBef>
              <a:spcAft>
                <a:spcPts val="0"/>
              </a:spcAft>
              <a:buNone/>
            </a:pPr>
            <a:endParaRPr sz="1200" b="0" i="0" u="none" strike="noStrike">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0" i="0" u="none" strike="noStrike">
                <a:solidFill>
                  <a:schemeClr val="dk1"/>
                </a:solidFill>
                <a:latin typeface="Calibri"/>
                <a:ea typeface="Calibri"/>
                <a:cs typeface="Calibri"/>
                <a:sym typeface="Calibri"/>
              </a:rPr>
              <a:t>DataFrame.duplicated() provides a Boolean mask for duplicate values that we can then sum by using the Series.sum() method.</a:t>
            </a:r>
            <a:endParaRPr/>
          </a:p>
          <a:p>
            <a:pPr marL="0" lvl="0" indent="0" algn="l" rtl="0">
              <a:lnSpc>
                <a:spcPct val="90000"/>
              </a:lnSpc>
              <a:spcBef>
                <a:spcPts val="333"/>
              </a:spcBef>
              <a:spcAft>
                <a:spcPts val="0"/>
              </a:spcAft>
              <a:buNone/>
            </a:pPr>
            <a:endParaRPr sz="1200" b="0" i="0" u="none" strike="noStrike">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b="0" i="0" u="none" strike="noStrike">
                <a:solidFill>
                  <a:schemeClr val="dk1"/>
                </a:solidFill>
                <a:latin typeface="Calibri"/>
                <a:ea typeface="Calibri"/>
                <a:cs typeface="Calibri"/>
                <a:sym typeface="Calibri"/>
              </a:rPr>
              <a:t>DataFrame.drop_duplicates lets us remove duplicate values from our DataFrame. The keep=“last” parameter instructs pandas to keep the last occurrence of duplicate values.</a:t>
            </a:r>
            <a:endParaRPr sz="1200" b="0" i="0" u="none" strike="noStrike">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endParaRPr sz="1200" b="0" i="0" u="none" strike="noStrike">
              <a:solidFill>
                <a:schemeClr val="dk1"/>
              </a:solidFill>
              <a:latin typeface="Calibri"/>
              <a:ea typeface="Calibri"/>
              <a:cs typeface="Calibri"/>
              <a:sym typeface="Calibri"/>
            </a:endParaRPr>
          </a:p>
        </p:txBody>
      </p:sp>
      <p:sp>
        <p:nvSpPr>
          <p:cNvPr id="336" name="Google Shape;336;p5: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4219275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Splitting DataFrames usually involves creating smaller portions of existing DataFrames. The DataFrame.iloc() method is a powerful tool for this: by handling DataFrame content by row and column index number (rather than by name, for example), we have a means to programmatically manipulate the data to meet our needs.</a:t>
            </a:r>
            <a:endParaRPr/>
          </a:p>
        </p:txBody>
      </p:sp>
      <p:sp>
        <p:nvSpPr>
          <p:cNvPr id="346" name="Google Shape;346;p6: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extLst>
      <p:ext uri="{BB962C8B-B14F-4D97-AF65-F5344CB8AC3E}">
        <p14:creationId xmlns:p14="http://schemas.microsoft.com/office/powerpoint/2010/main" val="41938996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7c7167de9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g87c7167de9_0_5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t>Splitting DataFrames usually involves creating smaller portions of existing DataFrames. The DataFrame.iloc() method is a powerful tool for this: by handling DataFrame content by row and column index number (rather than by name, for example), we have a means to programmatically manipulate the data to meet our needs.</a:t>
            </a:r>
            <a:endParaRPr/>
          </a:p>
          <a:p>
            <a:pPr marL="0" lvl="0" indent="0" algn="l" rtl="0">
              <a:lnSpc>
                <a:spcPct val="90000"/>
              </a:lnSpc>
              <a:spcBef>
                <a:spcPts val="0"/>
              </a:spcBef>
              <a:spcAft>
                <a:spcPts val="0"/>
              </a:spcAft>
              <a:buNone/>
            </a:pPr>
            <a:endParaRPr/>
          </a:p>
          <a:p>
            <a:pPr marL="0" lvl="0" indent="0" algn="l" rtl="0">
              <a:lnSpc>
                <a:spcPct val="90000"/>
              </a:lnSpc>
              <a:spcBef>
                <a:spcPts val="0"/>
              </a:spcBef>
              <a:spcAft>
                <a:spcPts val="0"/>
              </a:spcAft>
              <a:buNone/>
            </a:pPr>
            <a:r>
              <a:rPr lang="en-US"/>
              <a:t>type </a:t>
            </a:r>
            <a:endParaRPr/>
          </a:p>
          <a:p>
            <a:pPr marL="0" lvl="0" indent="0" algn="l" rtl="0">
              <a:lnSpc>
                <a:spcPct val="90000"/>
              </a:lnSpc>
              <a:spcBef>
                <a:spcPts val="0"/>
              </a:spcBef>
              <a:spcAft>
                <a:spcPts val="0"/>
              </a:spcAft>
              <a:buNone/>
            </a:pPr>
            <a:r>
              <a:rPr lang="en-US"/>
              <a:t>category</a:t>
            </a:r>
            <a:endParaRPr/>
          </a:p>
          <a:p>
            <a:pPr marL="0" lvl="0" indent="0" algn="l" rtl="0">
              <a:lnSpc>
                <a:spcPct val="90000"/>
              </a:lnSpc>
              <a:spcBef>
                <a:spcPts val="0"/>
              </a:spcBef>
              <a:spcAft>
                <a:spcPts val="0"/>
              </a:spcAft>
              <a:buNone/>
            </a:pPr>
            <a:r>
              <a:rPr lang="en-US"/>
              <a:t>class (classification)</a:t>
            </a:r>
            <a:endParaRPr/>
          </a:p>
          <a:p>
            <a:pPr marL="0" lvl="0" indent="0" algn="l" rtl="0">
              <a:lnSpc>
                <a:spcPct val="90000"/>
              </a:lnSpc>
              <a:spcBef>
                <a:spcPts val="0"/>
              </a:spcBef>
              <a:spcAft>
                <a:spcPts val="0"/>
              </a:spcAft>
              <a:buNone/>
            </a:pPr>
            <a:r>
              <a:rPr lang="en-US"/>
              <a:t>kind </a:t>
            </a:r>
            <a:endParaRPr/>
          </a:p>
        </p:txBody>
      </p:sp>
      <p:sp>
        <p:nvSpPr>
          <p:cNvPr id="359" name="Google Shape;359;g87c7167de9_0_534: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extLst>
      <p:ext uri="{BB962C8B-B14F-4D97-AF65-F5344CB8AC3E}">
        <p14:creationId xmlns:p14="http://schemas.microsoft.com/office/powerpoint/2010/main" val="37681610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a:solidFill>
                  <a:schemeClr val="dk1"/>
                </a:solidFill>
                <a:latin typeface="Calibri"/>
                <a:ea typeface="Calibri"/>
                <a:cs typeface="Calibri"/>
                <a:sym typeface="Calibri"/>
              </a:rPr>
              <a:t>The type of dataset join that’s most widely used by practicing data scientists is the left join. If you already have some experience with SQL, you know what this refers to. Basically, a left join is a join that takes all of the data from one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(think of it as the left set in a Venn diagram) and merges it with everything that it has in common with another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(the intersection with the right set in the same Venn diagram).</a:t>
            </a:r>
            <a:endParaRPr/>
          </a:p>
          <a:p>
            <a:pPr marL="0" lvl="0" indent="0" algn="l" rtl="0">
              <a:lnSpc>
                <a:spcPct val="90000"/>
              </a:lnSpc>
              <a:spcBef>
                <a:spcPts val="333"/>
              </a:spcBef>
              <a:spcAft>
                <a:spcPts val="0"/>
              </a:spcAft>
              <a:buNone/>
            </a:pPr>
            <a:endParaRPr sz="120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a:solidFill>
                  <a:schemeClr val="dk1"/>
                </a:solidFill>
                <a:latin typeface="Calibri"/>
                <a:ea typeface="Calibri"/>
                <a:cs typeface="Calibri"/>
                <a:sym typeface="Calibri"/>
              </a:rPr>
              <a:t>We do this using the </a:t>
            </a:r>
            <a:r>
              <a:rPr lang="en-US" sz="1200" i="1">
                <a:solidFill>
                  <a:schemeClr val="dk1"/>
                </a:solidFill>
                <a:latin typeface="Calibri"/>
                <a:ea typeface="Calibri"/>
                <a:cs typeface="Calibri"/>
                <a:sym typeface="Calibri"/>
              </a:rPr>
              <a:t>merge()</a:t>
            </a:r>
            <a:r>
              <a:rPr lang="en-US" sz="1200">
                <a:solidFill>
                  <a:schemeClr val="dk1"/>
                </a:solidFill>
                <a:latin typeface="Calibri"/>
                <a:ea typeface="Calibri"/>
                <a:cs typeface="Calibri"/>
                <a:sym typeface="Calibri"/>
              </a:rPr>
              <a:t> function. We also need to specify the type of join we want to perform by using the </a:t>
            </a:r>
            <a:r>
              <a:rPr lang="en-US" sz="1200" i="1">
                <a:solidFill>
                  <a:schemeClr val="dk1"/>
                </a:solidFill>
                <a:latin typeface="Calibri"/>
                <a:ea typeface="Calibri"/>
                <a:cs typeface="Calibri"/>
                <a:sym typeface="Calibri"/>
              </a:rPr>
              <a:t>how</a:t>
            </a:r>
            <a:r>
              <a:rPr lang="en-US" sz="1200">
                <a:solidFill>
                  <a:schemeClr val="dk1"/>
                </a:solidFill>
                <a:latin typeface="Calibri"/>
                <a:ea typeface="Calibri"/>
                <a:cs typeface="Calibri"/>
                <a:sym typeface="Calibri"/>
              </a:rPr>
              <a:t> parameter, as well as specifying the index on which to join the </a:t>
            </a:r>
            <a:r>
              <a:rPr lang="en-US" sz="1200" i="0">
                <a:solidFill>
                  <a:schemeClr val="dk1"/>
                </a:solidFill>
                <a:latin typeface="Calibri"/>
                <a:ea typeface="Calibri"/>
                <a:cs typeface="Calibri"/>
                <a:sym typeface="Calibri"/>
              </a:rPr>
              <a:t>DataFrames</a:t>
            </a:r>
            <a:r>
              <a:rPr lang="en-US" sz="1200">
                <a:solidFill>
                  <a:schemeClr val="dk1"/>
                </a:solidFill>
                <a:latin typeface="Calibri"/>
                <a:ea typeface="Calibri"/>
                <a:cs typeface="Calibri"/>
                <a:sym typeface="Calibri"/>
              </a:rPr>
              <a:t> by using the </a:t>
            </a:r>
            <a:r>
              <a:rPr lang="en-US" sz="1200" i="1">
                <a:solidFill>
                  <a:schemeClr val="dk1"/>
                </a:solidFill>
                <a:latin typeface="Calibri"/>
                <a:ea typeface="Calibri"/>
                <a:cs typeface="Calibri"/>
                <a:sym typeface="Calibri"/>
              </a:rPr>
              <a:t>on</a:t>
            </a:r>
            <a:r>
              <a:rPr lang="en-US" sz="1200">
                <a:solidFill>
                  <a:schemeClr val="dk1"/>
                </a:solidFill>
                <a:latin typeface="Calibri"/>
                <a:ea typeface="Calibri"/>
                <a:cs typeface="Calibri"/>
                <a:sym typeface="Calibri"/>
              </a:rPr>
              <a:t> parameter.</a:t>
            </a:r>
            <a:endParaRPr/>
          </a:p>
          <a:p>
            <a:pPr marL="0" lvl="0" indent="0" algn="l" rtl="0">
              <a:lnSpc>
                <a:spcPct val="90000"/>
              </a:lnSpc>
              <a:spcBef>
                <a:spcPts val="333"/>
              </a:spcBef>
              <a:spcAft>
                <a:spcPts val="0"/>
              </a:spcAft>
              <a:buNone/>
            </a:pPr>
            <a:endParaRPr/>
          </a:p>
          <a:p>
            <a:pPr marL="0" marR="0" lvl="0" indent="0" algn="l" rtl="0">
              <a:lnSpc>
                <a:spcPct val="100000"/>
              </a:lnSpc>
              <a:spcBef>
                <a:spcPts val="333"/>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Another intuitive and widely used type of join is the inner join. This join simply merges all entries that are common to both </a:t>
            </a:r>
            <a:r>
              <a:rPr lang="en-US" sz="1200" i="0">
                <a:solidFill>
                  <a:schemeClr val="dk1"/>
                </a:solidFill>
                <a:latin typeface="Calibri"/>
                <a:ea typeface="Calibri"/>
                <a:cs typeface="Calibri"/>
                <a:sym typeface="Calibri"/>
              </a:rPr>
              <a:t>DataFrames</a:t>
            </a:r>
            <a:r>
              <a:rPr lang="en-US" sz="1200">
                <a:solidFill>
                  <a:schemeClr val="dk1"/>
                </a:solidFill>
                <a:latin typeface="Calibri"/>
                <a:ea typeface="Calibri"/>
                <a:cs typeface="Calibri"/>
                <a:sym typeface="Calibri"/>
              </a:rPr>
              <a:t>, resulting in a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that has no </a:t>
            </a:r>
            <a:r>
              <a:rPr lang="en-US" sz="1200" i="1">
                <a:solidFill>
                  <a:schemeClr val="dk1"/>
                </a:solidFill>
                <a:latin typeface="Calibri"/>
                <a:ea typeface="Calibri"/>
                <a:cs typeface="Calibri"/>
                <a:sym typeface="Calibri"/>
              </a:rPr>
              <a:t>NaN</a:t>
            </a:r>
            <a:r>
              <a:rPr lang="en-US" sz="1200">
                <a:solidFill>
                  <a:schemeClr val="dk1"/>
                </a:solidFill>
                <a:latin typeface="Calibri"/>
                <a:ea typeface="Calibri"/>
                <a:cs typeface="Calibri"/>
                <a:sym typeface="Calibri"/>
              </a:rPr>
              <a:t> values.</a:t>
            </a:r>
            <a:endParaRPr/>
          </a:p>
        </p:txBody>
      </p:sp>
      <p:sp>
        <p:nvSpPr>
          <p:cNvPr id="370" name="Google Shape;370;p7:notes"/>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4079432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87c7167de9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g87c7167de9_0_79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a:solidFill>
                  <a:schemeClr val="dk1"/>
                </a:solidFill>
                <a:latin typeface="Calibri"/>
                <a:ea typeface="Calibri"/>
                <a:cs typeface="Calibri"/>
                <a:sym typeface="Calibri"/>
              </a:rPr>
              <a:t>The type of dataset join that’s most widely used by practicing data scientists is the left join. If you already have some experience with SQL, you know what this refers to. Basically, a left join is a join that takes all of the data from one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(think of it as the left set in a Venn diagram) and merges it with everything that it has in common with another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(the intersection with the right set in the same Venn diagram).</a:t>
            </a:r>
            <a:endParaRPr/>
          </a:p>
          <a:p>
            <a:pPr marL="0" lvl="0" indent="0" algn="l" rtl="0">
              <a:lnSpc>
                <a:spcPct val="90000"/>
              </a:lnSpc>
              <a:spcBef>
                <a:spcPts val="333"/>
              </a:spcBef>
              <a:spcAft>
                <a:spcPts val="0"/>
              </a:spcAft>
              <a:buNone/>
            </a:pPr>
            <a:endParaRPr sz="120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a:solidFill>
                  <a:schemeClr val="dk1"/>
                </a:solidFill>
                <a:latin typeface="Calibri"/>
                <a:ea typeface="Calibri"/>
                <a:cs typeface="Calibri"/>
                <a:sym typeface="Calibri"/>
              </a:rPr>
              <a:t>We do this using the </a:t>
            </a:r>
            <a:r>
              <a:rPr lang="en-US" sz="1200" i="1">
                <a:solidFill>
                  <a:schemeClr val="dk1"/>
                </a:solidFill>
                <a:latin typeface="Calibri"/>
                <a:ea typeface="Calibri"/>
                <a:cs typeface="Calibri"/>
                <a:sym typeface="Calibri"/>
              </a:rPr>
              <a:t>merge()</a:t>
            </a:r>
            <a:r>
              <a:rPr lang="en-US" sz="1200">
                <a:solidFill>
                  <a:schemeClr val="dk1"/>
                </a:solidFill>
                <a:latin typeface="Calibri"/>
                <a:ea typeface="Calibri"/>
                <a:cs typeface="Calibri"/>
                <a:sym typeface="Calibri"/>
              </a:rPr>
              <a:t> function. We also need to specify the type of join we want to perform by using the </a:t>
            </a:r>
            <a:r>
              <a:rPr lang="en-US" sz="1200" i="1">
                <a:solidFill>
                  <a:schemeClr val="dk1"/>
                </a:solidFill>
                <a:latin typeface="Calibri"/>
                <a:ea typeface="Calibri"/>
                <a:cs typeface="Calibri"/>
                <a:sym typeface="Calibri"/>
              </a:rPr>
              <a:t>how</a:t>
            </a:r>
            <a:r>
              <a:rPr lang="en-US" sz="1200">
                <a:solidFill>
                  <a:schemeClr val="dk1"/>
                </a:solidFill>
                <a:latin typeface="Calibri"/>
                <a:ea typeface="Calibri"/>
                <a:cs typeface="Calibri"/>
                <a:sym typeface="Calibri"/>
              </a:rPr>
              <a:t> parameter, as well as specifying the index on which to join the </a:t>
            </a:r>
            <a:r>
              <a:rPr lang="en-US" sz="1200" i="0">
                <a:solidFill>
                  <a:schemeClr val="dk1"/>
                </a:solidFill>
                <a:latin typeface="Calibri"/>
                <a:ea typeface="Calibri"/>
                <a:cs typeface="Calibri"/>
                <a:sym typeface="Calibri"/>
              </a:rPr>
              <a:t>DataFrames</a:t>
            </a:r>
            <a:r>
              <a:rPr lang="en-US" sz="1200">
                <a:solidFill>
                  <a:schemeClr val="dk1"/>
                </a:solidFill>
                <a:latin typeface="Calibri"/>
                <a:ea typeface="Calibri"/>
                <a:cs typeface="Calibri"/>
                <a:sym typeface="Calibri"/>
              </a:rPr>
              <a:t> by using the </a:t>
            </a:r>
            <a:r>
              <a:rPr lang="en-US" sz="1200" i="1">
                <a:solidFill>
                  <a:schemeClr val="dk1"/>
                </a:solidFill>
                <a:latin typeface="Calibri"/>
                <a:ea typeface="Calibri"/>
                <a:cs typeface="Calibri"/>
                <a:sym typeface="Calibri"/>
              </a:rPr>
              <a:t>on</a:t>
            </a:r>
            <a:r>
              <a:rPr lang="en-US" sz="1200">
                <a:solidFill>
                  <a:schemeClr val="dk1"/>
                </a:solidFill>
                <a:latin typeface="Calibri"/>
                <a:ea typeface="Calibri"/>
                <a:cs typeface="Calibri"/>
                <a:sym typeface="Calibri"/>
              </a:rPr>
              <a:t> parameter.</a:t>
            </a:r>
            <a:endParaRPr/>
          </a:p>
          <a:p>
            <a:pPr marL="0" lvl="0" indent="0" algn="l" rtl="0">
              <a:lnSpc>
                <a:spcPct val="90000"/>
              </a:lnSpc>
              <a:spcBef>
                <a:spcPts val="333"/>
              </a:spcBef>
              <a:spcAft>
                <a:spcPts val="0"/>
              </a:spcAft>
              <a:buNone/>
            </a:pPr>
            <a:endParaRPr/>
          </a:p>
          <a:p>
            <a:pPr marL="0" marR="0" lvl="0" indent="0" algn="l" rtl="0">
              <a:lnSpc>
                <a:spcPct val="100000"/>
              </a:lnSpc>
              <a:spcBef>
                <a:spcPts val="333"/>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Another intuitive and widely used type of join is the inner join. This join simply merges all entries that are common to both </a:t>
            </a:r>
            <a:r>
              <a:rPr lang="en-US" sz="1200" i="0">
                <a:solidFill>
                  <a:schemeClr val="dk1"/>
                </a:solidFill>
                <a:latin typeface="Calibri"/>
                <a:ea typeface="Calibri"/>
                <a:cs typeface="Calibri"/>
                <a:sym typeface="Calibri"/>
              </a:rPr>
              <a:t>DataFrames</a:t>
            </a:r>
            <a:r>
              <a:rPr lang="en-US" sz="1200">
                <a:solidFill>
                  <a:schemeClr val="dk1"/>
                </a:solidFill>
                <a:latin typeface="Calibri"/>
                <a:ea typeface="Calibri"/>
                <a:cs typeface="Calibri"/>
                <a:sym typeface="Calibri"/>
              </a:rPr>
              <a:t>, resulting in a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that has no </a:t>
            </a:r>
            <a:r>
              <a:rPr lang="en-US" sz="1200" i="1">
                <a:solidFill>
                  <a:schemeClr val="dk1"/>
                </a:solidFill>
                <a:latin typeface="Calibri"/>
                <a:ea typeface="Calibri"/>
                <a:cs typeface="Calibri"/>
                <a:sym typeface="Calibri"/>
              </a:rPr>
              <a:t>NaN</a:t>
            </a:r>
            <a:r>
              <a:rPr lang="en-US" sz="1200">
                <a:solidFill>
                  <a:schemeClr val="dk1"/>
                </a:solidFill>
                <a:latin typeface="Calibri"/>
                <a:ea typeface="Calibri"/>
                <a:cs typeface="Calibri"/>
                <a:sym typeface="Calibri"/>
              </a:rPr>
              <a:t> values.</a:t>
            </a:r>
            <a:endParaRPr/>
          </a:p>
        </p:txBody>
      </p:sp>
      <p:sp>
        <p:nvSpPr>
          <p:cNvPr id="381" name="Google Shape;381;g87c7167de9_0_797: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873157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87c7167de9_0_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87c7167de9_0_80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a:solidFill>
                  <a:schemeClr val="dk1"/>
                </a:solidFill>
                <a:latin typeface="Calibri"/>
                <a:ea typeface="Calibri"/>
                <a:cs typeface="Calibri"/>
                <a:sym typeface="Calibri"/>
              </a:rPr>
              <a:t>The type of dataset join that’s most widely used by practicing data scientists is the left join. If you already have some experience with SQL, you know what this refers to. Basically, a left join is a join that takes all of the data from one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(think of it as the left set in a Venn diagram) and merges it with everything that it has in common with another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(the intersection with the right set in the same Venn diagram).</a:t>
            </a:r>
            <a:endParaRPr/>
          </a:p>
          <a:p>
            <a:pPr marL="0" lvl="0" indent="0" algn="l" rtl="0">
              <a:lnSpc>
                <a:spcPct val="90000"/>
              </a:lnSpc>
              <a:spcBef>
                <a:spcPts val="333"/>
              </a:spcBef>
              <a:spcAft>
                <a:spcPts val="0"/>
              </a:spcAft>
              <a:buNone/>
            </a:pPr>
            <a:endParaRPr sz="120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a:solidFill>
                  <a:schemeClr val="dk1"/>
                </a:solidFill>
                <a:latin typeface="Calibri"/>
                <a:ea typeface="Calibri"/>
                <a:cs typeface="Calibri"/>
                <a:sym typeface="Calibri"/>
              </a:rPr>
              <a:t>We do this using the </a:t>
            </a:r>
            <a:r>
              <a:rPr lang="en-US" sz="1200" i="1">
                <a:solidFill>
                  <a:schemeClr val="dk1"/>
                </a:solidFill>
                <a:latin typeface="Calibri"/>
                <a:ea typeface="Calibri"/>
                <a:cs typeface="Calibri"/>
                <a:sym typeface="Calibri"/>
              </a:rPr>
              <a:t>merge()</a:t>
            </a:r>
            <a:r>
              <a:rPr lang="en-US" sz="1200">
                <a:solidFill>
                  <a:schemeClr val="dk1"/>
                </a:solidFill>
                <a:latin typeface="Calibri"/>
                <a:ea typeface="Calibri"/>
                <a:cs typeface="Calibri"/>
                <a:sym typeface="Calibri"/>
              </a:rPr>
              <a:t> function. We also need to specify the type of join we want to perform by using the </a:t>
            </a:r>
            <a:r>
              <a:rPr lang="en-US" sz="1200" i="1">
                <a:solidFill>
                  <a:schemeClr val="dk1"/>
                </a:solidFill>
                <a:latin typeface="Calibri"/>
                <a:ea typeface="Calibri"/>
                <a:cs typeface="Calibri"/>
                <a:sym typeface="Calibri"/>
              </a:rPr>
              <a:t>how</a:t>
            </a:r>
            <a:r>
              <a:rPr lang="en-US" sz="1200">
                <a:solidFill>
                  <a:schemeClr val="dk1"/>
                </a:solidFill>
                <a:latin typeface="Calibri"/>
                <a:ea typeface="Calibri"/>
                <a:cs typeface="Calibri"/>
                <a:sym typeface="Calibri"/>
              </a:rPr>
              <a:t> parameter, as well as specifying the index on which to join the </a:t>
            </a:r>
            <a:r>
              <a:rPr lang="en-US" sz="1200" i="0">
                <a:solidFill>
                  <a:schemeClr val="dk1"/>
                </a:solidFill>
                <a:latin typeface="Calibri"/>
                <a:ea typeface="Calibri"/>
                <a:cs typeface="Calibri"/>
                <a:sym typeface="Calibri"/>
              </a:rPr>
              <a:t>DataFrames</a:t>
            </a:r>
            <a:r>
              <a:rPr lang="en-US" sz="1200">
                <a:solidFill>
                  <a:schemeClr val="dk1"/>
                </a:solidFill>
                <a:latin typeface="Calibri"/>
                <a:ea typeface="Calibri"/>
                <a:cs typeface="Calibri"/>
                <a:sym typeface="Calibri"/>
              </a:rPr>
              <a:t> by using the </a:t>
            </a:r>
            <a:r>
              <a:rPr lang="en-US" sz="1200" i="1">
                <a:solidFill>
                  <a:schemeClr val="dk1"/>
                </a:solidFill>
                <a:latin typeface="Calibri"/>
                <a:ea typeface="Calibri"/>
                <a:cs typeface="Calibri"/>
                <a:sym typeface="Calibri"/>
              </a:rPr>
              <a:t>on</a:t>
            </a:r>
            <a:r>
              <a:rPr lang="en-US" sz="1200">
                <a:solidFill>
                  <a:schemeClr val="dk1"/>
                </a:solidFill>
                <a:latin typeface="Calibri"/>
                <a:ea typeface="Calibri"/>
                <a:cs typeface="Calibri"/>
                <a:sym typeface="Calibri"/>
              </a:rPr>
              <a:t> parameter.</a:t>
            </a:r>
            <a:endParaRPr/>
          </a:p>
          <a:p>
            <a:pPr marL="0" lvl="0" indent="0" algn="l" rtl="0">
              <a:lnSpc>
                <a:spcPct val="90000"/>
              </a:lnSpc>
              <a:spcBef>
                <a:spcPts val="333"/>
              </a:spcBef>
              <a:spcAft>
                <a:spcPts val="0"/>
              </a:spcAft>
              <a:buNone/>
            </a:pPr>
            <a:endParaRPr/>
          </a:p>
          <a:p>
            <a:pPr marL="0" marR="0" lvl="0" indent="0" algn="l" rtl="0">
              <a:lnSpc>
                <a:spcPct val="100000"/>
              </a:lnSpc>
              <a:spcBef>
                <a:spcPts val="333"/>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Another intuitive and widely used type of join is the inner join. This join simply merges all entries that are common to both </a:t>
            </a:r>
            <a:r>
              <a:rPr lang="en-US" sz="1200" i="0">
                <a:solidFill>
                  <a:schemeClr val="dk1"/>
                </a:solidFill>
                <a:latin typeface="Calibri"/>
                <a:ea typeface="Calibri"/>
                <a:cs typeface="Calibri"/>
                <a:sym typeface="Calibri"/>
              </a:rPr>
              <a:t>DataFrames</a:t>
            </a:r>
            <a:r>
              <a:rPr lang="en-US" sz="1200">
                <a:solidFill>
                  <a:schemeClr val="dk1"/>
                </a:solidFill>
                <a:latin typeface="Calibri"/>
                <a:ea typeface="Calibri"/>
                <a:cs typeface="Calibri"/>
                <a:sym typeface="Calibri"/>
              </a:rPr>
              <a:t>, resulting in a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that has no </a:t>
            </a:r>
            <a:r>
              <a:rPr lang="en-US" sz="1200" i="1">
                <a:solidFill>
                  <a:schemeClr val="dk1"/>
                </a:solidFill>
                <a:latin typeface="Calibri"/>
                <a:ea typeface="Calibri"/>
                <a:cs typeface="Calibri"/>
                <a:sym typeface="Calibri"/>
              </a:rPr>
              <a:t>NaN</a:t>
            </a:r>
            <a:r>
              <a:rPr lang="en-US" sz="1200">
                <a:solidFill>
                  <a:schemeClr val="dk1"/>
                </a:solidFill>
                <a:latin typeface="Calibri"/>
                <a:ea typeface="Calibri"/>
                <a:cs typeface="Calibri"/>
                <a:sym typeface="Calibri"/>
              </a:rPr>
              <a:t> values.</a:t>
            </a:r>
            <a:endParaRPr/>
          </a:p>
        </p:txBody>
      </p:sp>
      <p:sp>
        <p:nvSpPr>
          <p:cNvPr id="391" name="Google Shape;391;g87c7167de9_0_806: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2366143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7c7167de9_0_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7" name="Google Shape;397;g87c7167de9_0_8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1200">
                <a:solidFill>
                  <a:schemeClr val="dk1"/>
                </a:solidFill>
                <a:latin typeface="Calibri"/>
                <a:ea typeface="Calibri"/>
                <a:cs typeface="Calibri"/>
                <a:sym typeface="Calibri"/>
              </a:rPr>
              <a:t>The type of dataset join that’s most widely used by practicing data scientists is the left join. If you already have some experience with SQL, you know what this refers to. Basically, a left join is a join that takes all of the data from one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(think of it as the left set in a Venn diagram) and merges it with everything that it has in common with another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(the intersection with the right set in the same Venn diagram).</a:t>
            </a:r>
            <a:endParaRPr/>
          </a:p>
          <a:p>
            <a:pPr marL="0" lvl="0" indent="0" algn="l" rtl="0">
              <a:lnSpc>
                <a:spcPct val="90000"/>
              </a:lnSpc>
              <a:spcBef>
                <a:spcPts val="333"/>
              </a:spcBef>
              <a:spcAft>
                <a:spcPts val="0"/>
              </a:spcAft>
              <a:buNone/>
            </a:pPr>
            <a:endParaRPr sz="1200">
              <a:solidFill>
                <a:schemeClr val="dk1"/>
              </a:solidFill>
              <a:latin typeface="Calibri"/>
              <a:ea typeface="Calibri"/>
              <a:cs typeface="Calibri"/>
              <a:sym typeface="Calibri"/>
            </a:endParaRPr>
          </a:p>
          <a:p>
            <a:pPr marL="0" lvl="0" indent="0" algn="l" rtl="0">
              <a:lnSpc>
                <a:spcPct val="90000"/>
              </a:lnSpc>
              <a:spcBef>
                <a:spcPts val="333"/>
              </a:spcBef>
              <a:spcAft>
                <a:spcPts val="0"/>
              </a:spcAft>
              <a:buNone/>
            </a:pPr>
            <a:r>
              <a:rPr lang="en-US" sz="1200">
                <a:solidFill>
                  <a:schemeClr val="dk1"/>
                </a:solidFill>
                <a:latin typeface="Calibri"/>
                <a:ea typeface="Calibri"/>
                <a:cs typeface="Calibri"/>
                <a:sym typeface="Calibri"/>
              </a:rPr>
              <a:t>We do this using the </a:t>
            </a:r>
            <a:r>
              <a:rPr lang="en-US" sz="1200" i="1">
                <a:solidFill>
                  <a:schemeClr val="dk1"/>
                </a:solidFill>
                <a:latin typeface="Calibri"/>
                <a:ea typeface="Calibri"/>
                <a:cs typeface="Calibri"/>
                <a:sym typeface="Calibri"/>
              </a:rPr>
              <a:t>merge()</a:t>
            </a:r>
            <a:r>
              <a:rPr lang="en-US" sz="1200">
                <a:solidFill>
                  <a:schemeClr val="dk1"/>
                </a:solidFill>
                <a:latin typeface="Calibri"/>
                <a:ea typeface="Calibri"/>
                <a:cs typeface="Calibri"/>
                <a:sym typeface="Calibri"/>
              </a:rPr>
              <a:t> function. We also need to specify the type of join we want to perform by using the </a:t>
            </a:r>
            <a:r>
              <a:rPr lang="en-US" sz="1200" i="1">
                <a:solidFill>
                  <a:schemeClr val="dk1"/>
                </a:solidFill>
                <a:latin typeface="Calibri"/>
                <a:ea typeface="Calibri"/>
                <a:cs typeface="Calibri"/>
                <a:sym typeface="Calibri"/>
              </a:rPr>
              <a:t>how</a:t>
            </a:r>
            <a:r>
              <a:rPr lang="en-US" sz="1200">
                <a:solidFill>
                  <a:schemeClr val="dk1"/>
                </a:solidFill>
                <a:latin typeface="Calibri"/>
                <a:ea typeface="Calibri"/>
                <a:cs typeface="Calibri"/>
                <a:sym typeface="Calibri"/>
              </a:rPr>
              <a:t> parameter, as well as specifying the index on which to join the </a:t>
            </a:r>
            <a:r>
              <a:rPr lang="en-US" sz="1200" i="0">
                <a:solidFill>
                  <a:schemeClr val="dk1"/>
                </a:solidFill>
                <a:latin typeface="Calibri"/>
                <a:ea typeface="Calibri"/>
                <a:cs typeface="Calibri"/>
                <a:sym typeface="Calibri"/>
              </a:rPr>
              <a:t>DataFrames</a:t>
            </a:r>
            <a:r>
              <a:rPr lang="en-US" sz="1200">
                <a:solidFill>
                  <a:schemeClr val="dk1"/>
                </a:solidFill>
                <a:latin typeface="Calibri"/>
                <a:ea typeface="Calibri"/>
                <a:cs typeface="Calibri"/>
                <a:sym typeface="Calibri"/>
              </a:rPr>
              <a:t> by using the </a:t>
            </a:r>
            <a:r>
              <a:rPr lang="en-US" sz="1200" i="1">
                <a:solidFill>
                  <a:schemeClr val="dk1"/>
                </a:solidFill>
                <a:latin typeface="Calibri"/>
                <a:ea typeface="Calibri"/>
                <a:cs typeface="Calibri"/>
                <a:sym typeface="Calibri"/>
              </a:rPr>
              <a:t>on</a:t>
            </a:r>
            <a:r>
              <a:rPr lang="en-US" sz="1200">
                <a:solidFill>
                  <a:schemeClr val="dk1"/>
                </a:solidFill>
                <a:latin typeface="Calibri"/>
                <a:ea typeface="Calibri"/>
                <a:cs typeface="Calibri"/>
                <a:sym typeface="Calibri"/>
              </a:rPr>
              <a:t> parameter.</a:t>
            </a:r>
            <a:endParaRPr/>
          </a:p>
          <a:p>
            <a:pPr marL="0" lvl="0" indent="0" algn="l" rtl="0">
              <a:lnSpc>
                <a:spcPct val="90000"/>
              </a:lnSpc>
              <a:spcBef>
                <a:spcPts val="333"/>
              </a:spcBef>
              <a:spcAft>
                <a:spcPts val="0"/>
              </a:spcAft>
              <a:buNone/>
            </a:pPr>
            <a:endParaRPr/>
          </a:p>
          <a:p>
            <a:pPr marL="0" marR="0" lvl="0" indent="0" algn="l" rtl="0">
              <a:lnSpc>
                <a:spcPct val="100000"/>
              </a:lnSpc>
              <a:spcBef>
                <a:spcPts val="333"/>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Another intuitive and widely used type of join is the inner join. This join simply merges all entries that are common to both </a:t>
            </a:r>
            <a:r>
              <a:rPr lang="en-US" sz="1200" i="0">
                <a:solidFill>
                  <a:schemeClr val="dk1"/>
                </a:solidFill>
                <a:latin typeface="Calibri"/>
                <a:ea typeface="Calibri"/>
                <a:cs typeface="Calibri"/>
                <a:sym typeface="Calibri"/>
              </a:rPr>
              <a:t>DataFrames</a:t>
            </a:r>
            <a:r>
              <a:rPr lang="en-US" sz="1200">
                <a:solidFill>
                  <a:schemeClr val="dk1"/>
                </a:solidFill>
                <a:latin typeface="Calibri"/>
                <a:ea typeface="Calibri"/>
                <a:cs typeface="Calibri"/>
                <a:sym typeface="Calibri"/>
              </a:rPr>
              <a:t>, resulting in a </a:t>
            </a:r>
            <a:r>
              <a:rPr lang="en-US" sz="1200" i="0">
                <a:solidFill>
                  <a:schemeClr val="dk1"/>
                </a:solidFill>
                <a:latin typeface="Calibri"/>
                <a:ea typeface="Calibri"/>
                <a:cs typeface="Calibri"/>
                <a:sym typeface="Calibri"/>
              </a:rPr>
              <a:t>DataFrame</a:t>
            </a:r>
            <a:r>
              <a:rPr lang="en-US" sz="1200">
                <a:solidFill>
                  <a:schemeClr val="dk1"/>
                </a:solidFill>
                <a:latin typeface="Calibri"/>
                <a:ea typeface="Calibri"/>
                <a:cs typeface="Calibri"/>
                <a:sym typeface="Calibri"/>
              </a:rPr>
              <a:t> that has no </a:t>
            </a:r>
            <a:r>
              <a:rPr lang="en-US" sz="1200" i="1">
                <a:solidFill>
                  <a:schemeClr val="dk1"/>
                </a:solidFill>
                <a:latin typeface="Calibri"/>
                <a:ea typeface="Calibri"/>
                <a:cs typeface="Calibri"/>
                <a:sym typeface="Calibri"/>
              </a:rPr>
              <a:t>NaN</a:t>
            </a:r>
            <a:r>
              <a:rPr lang="en-US" sz="1200">
                <a:solidFill>
                  <a:schemeClr val="dk1"/>
                </a:solidFill>
                <a:latin typeface="Calibri"/>
                <a:ea typeface="Calibri"/>
                <a:cs typeface="Calibri"/>
                <a:sym typeface="Calibri"/>
              </a:rPr>
              <a:t> values.</a:t>
            </a:r>
            <a:endParaRPr/>
          </a:p>
        </p:txBody>
      </p:sp>
      <p:sp>
        <p:nvSpPr>
          <p:cNvPr id="398" name="Google Shape;398;g87c7167de9_0_812: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29636469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panose="020B0502040204020203" pitchFamily="34" charset="0"/>
                <a:ea typeface="+mn-ea"/>
                <a:cs typeface="+mn-cs"/>
              </a:rPr>
              <a:t>One of the iron laws of data science is known as the “curse of dimensionality”: as the number of considered features (dimensions) of a feature space increases, the number of data configurations can grow exponentially. Thus, the number of observations (data points) needed to account for these configurations must also increase. Because this fact of life has huge ramifications for the time, computational effort, and memory required, it is often desirable to reduce the number of dimensions we have to work with.</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One way to accomplish this is by reducing the number of features considered in an analysis. After all, not all features are created equal, and some yield more insight for a given analysis than others. Although this type of feature engineering is necessary in any data science project, we can really only take it so far; up to a point, considering more features can often increase the accuracy of a classifier. (For example, consider how many features could increase the accuracy of classifying images as cats or dogs.)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effectLst/>
                <a:latin typeface="Segoe UI" panose="020B0502040204020203" pitchFamily="34" charset="0"/>
                <a:ea typeface="+mn-ea"/>
                <a:cs typeface="+mn-cs"/>
              </a:rPr>
              <a:t>Another way to reduce the number of dimensions that we have to work with is by projecting our feature space into a lower dimensional space. The reason why we can do this is that in most real-world problems, data points are not spread uniformly across all dimensions. Some features might be near constant, whereas others are highly correlated, which means that those data points lie close to a lower-dimensional subspace.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6/8/20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3608544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6/8/20 10:26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3</a:t>
            </a:fld>
            <a:endParaRPr lang="en-US">
              <a:solidFill>
                <a:prstClr val="black"/>
              </a:solidFill>
            </a:endParaRPr>
          </a:p>
        </p:txBody>
      </p:sp>
    </p:spTree>
    <p:extLst>
      <p:ext uri="{BB962C8B-B14F-4D97-AF65-F5344CB8AC3E}">
        <p14:creationId xmlns:p14="http://schemas.microsoft.com/office/powerpoint/2010/main" val="27205006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7CBFB2A-6F33-4E35-AA02-0CD5015C3290}" type="slidenum">
              <a:rPr lang="en-US" smtClean="0"/>
              <a:t>30</a:t>
            </a:fld>
            <a:endParaRPr lang="en-US" dirty="0"/>
          </a:p>
        </p:txBody>
      </p:sp>
    </p:spTree>
    <p:extLst>
      <p:ext uri="{BB962C8B-B14F-4D97-AF65-F5344CB8AC3E}">
        <p14:creationId xmlns:p14="http://schemas.microsoft.com/office/powerpoint/2010/main" val="33545966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image on this slide, the data points are not spread across the entire plane, but are nicely clumped, roughly in an oval. Because the cluster (or, indeed, any cluster) is roughly elliptical, it can be mathematically described by two values: its major (long) axis and its minor (short) axis. These axes form the </a:t>
                </a:r>
                <a:r>
                  <a:rPr lang="en-US" sz="1200" i="1" kern="1200" dirty="0">
                    <a:solidFill>
                      <a:schemeClr val="tx1"/>
                    </a:solidFill>
                    <a:effectLst/>
                    <a:latin typeface="+mn-lt"/>
                    <a:ea typeface="+mn-ea"/>
                    <a:cs typeface="+mn-cs"/>
                  </a:rPr>
                  <a:t>principal components</a:t>
                </a:r>
                <a:r>
                  <a:rPr lang="en-US" sz="1200" kern="1200" dirty="0">
                    <a:solidFill>
                      <a:schemeClr val="tx1"/>
                    </a:solidFill>
                    <a:effectLst/>
                    <a:latin typeface="+mn-lt"/>
                    <a:ea typeface="+mn-ea"/>
                    <a:cs typeface="+mn-cs"/>
                  </a:rPr>
                  <a:t> of the cluster.</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fact, we can construct a whole new feature space around this cluster, defined by two </a:t>
                </a:r>
                <a:r>
                  <a:rPr lang="en-US" sz="1200" i="1" kern="1200" dirty="0">
                    <a:solidFill>
                      <a:schemeClr val="tx1"/>
                    </a:solidFill>
                    <a:effectLst/>
                    <a:latin typeface="+mn-lt"/>
                    <a:ea typeface="+mn-ea"/>
                    <a:cs typeface="+mn-cs"/>
                  </a:rPr>
                  <a:t>eigenvectors </a:t>
                </a:r>
                <a:r>
                  <a:rPr lang="en-US" sz="1200" u="sng" kern="1200" dirty="0">
                    <a:solidFill>
                      <a:schemeClr val="tx1"/>
                    </a:solidFill>
                    <a:effectLst/>
                    <a:latin typeface="+mn-lt"/>
                    <a:ea typeface="+mn-ea"/>
                    <a:cs typeface="+mn-cs"/>
                  </a:rPr>
                  <a:t>(the vectors that define the linear transformation to this new feature space)</a:t>
                </a:r>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Better still, we don't have to consider all of the dimensions of this new space. Intuitively, we can see that most of the points lie on or close to the line that runs through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𝑐</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So, if we project the cluster down from two dimensions to that single dimension, we capture most of the information about this data sense, while simplifying our analysis. This ability to extract most of the information from a dataset by considering only a fraction of its definitive eigenvectors forms the heart of principal component analysis (PCA).</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the image on this slide, the data points are not spread across the entire plane, but are nicely clumped, roughly in an oval. Because the cluster (or, indeed, any cluster) is roughly elliptical, it can be mathematically described by two values: its major (long) axis and its minor (short) axis. These axes form the </a:t>
                </a:r>
                <a:r>
                  <a:rPr lang="en-US" sz="1200" i="1" kern="1200" dirty="0" smtClean="0">
                    <a:solidFill>
                      <a:schemeClr val="tx1"/>
                    </a:solidFill>
                    <a:effectLst/>
                    <a:latin typeface="+mn-lt"/>
                    <a:ea typeface="+mn-ea"/>
                    <a:cs typeface="+mn-cs"/>
                  </a:rPr>
                  <a:t>principal components</a:t>
                </a:r>
                <a:r>
                  <a:rPr lang="en-US" sz="1200" kern="1200" dirty="0" smtClean="0">
                    <a:solidFill>
                      <a:schemeClr val="tx1"/>
                    </a:solidFill>
                    <a:effectLst/>
                    <a:latin typeface="+mn-lt"/>
                    <a:ea typeface="+mn-ea"/>
                    <a:cs typeface="+mn-cs"/>
                  </a:rPr>
                  <a:t> of the cluster.</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fact, we can construct a whole new feature space around this cluster, defined by two </a:t>
                </a:r>
                <a:r>
                  <a:rPr lang="en-US" sz="1200" i="1" kern="1200" dirty="0">
                    <a:solidFill>
                      <a:schemeClr val="tx1"/>
                    </a:solidFill>
                    <a:effectLst/>
                    <a:latin typeface="+mn-lt"/>
                    <a:ea typeface="+mn-ea"/>
                    <a:cs typeface="+mn-cs"/>
                  </a:rPr>
                  <a:t>eigenvectors </a:t>
                </a:r>
                <a:r>
                  <a:rPr lang="en-US" sz="1200" u="sng" kern="1200" dirty="0">
                    <a:solidFill>
                      <a:schemeClr val="tx1"/>
                    </a:solidFill>
                    <a:effectLst/>
                    <a:latin typeface="+mn-lt"/>
                    <a:ea typeface="+mn-ea"/>
                    <a:cs typeface="+mn-cs"/>
                  </a:rPr>
                  <a:t>(the vectors that define the linear transformation to this new feature space)</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𝑐_1</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𝑐_2</a:t>
                </a:r>
                <a:r>
                  <a:rPr lang="en-US" sz="1200" kern="1200" dirty="0">
                    <a:solidFill>
                      <a:schemeClr val="tx1"/>
                    </a:solidFill>
                    <a:effectLst/>
                    <a:latin typeface="+mn-lt"/>
                    <a:ea typeface="+mn-ea"/>
                    <a:cs typeface="+mn-cs"/>
                  </a:rPr>
                  <a:t>. Better still, we don't have to consider all of the dimensions of this new space. Intuitively, we can see that most of the points lie on or close to the line that runs through </a:t>
                </a:r>
                <a:r>
                  <a:rPr lang="en-US" sz="1200" i="0" kern="1200">
                    <a:solidFill>
                      <a:schemeClr val="tx1"/>
                    </a:solidFill>
                    <a:effectLst/>
                    <a:latin typeface="+mn-lt"/>
                    <a:ea typeface="+mn-ea"/>
                    <a:cs typeface="+mn-cs"/>
                  </a:rPr>
                  <a:t>𝑐_1</a:t>
                </a:r>
                <a:r>
                  <a:rPr lang="en-US" sz="1200" kern="1200" dirty="0">
                    <a:solidFill>
                      <a:schemeClr val="tx1"/>
                    </a:solidFill>
                    <a:effectLst/>
                    <a:latin typeface="+mn-lt"/>
                    <a:ea typeface="+mn-ea"/>
                    <a:cs typeface="+mn-cs"/>
                  </a:rPr>
                  <a:t>. So, if we project the cluster down from two dimensions to that single dimension, we capture most of the information about this data sense, while simplifying our analysis. This ability to extract most of the information from a dataset by considering only a fraction of its definitive eigenvectors forms the heart of principal component analysis (PCA</a:t>
                </a:r>
                <a:r>
                  <a:rPr lang="en-US" sz="1200" kern="1200" dirty="0" smtClean="0">
                    <a:solidFill>
                      <a:schemeClr val="tx1"/>
                    </a:solidFill>
                    <a:effectLst/>
                    <a:latin typeface="+mn-lt"/>
                    <a:ea typeface="+mn-ea"/>
                    <a:cs typeface="+mn-cs"/>
                  </a:rPr>
                  <a:t>).</a:t>
                </a:r>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31</a:t>
            </a:fld>
            <a:endParaRPr lang="en-US" dirty="0"/>
          </a:p>
        </p:txBody>
      </p:sp>
    </p:spTree>
    <p:extLst>
      <p:ext uri="{BB962C8B-B14F-4D97-AF65-F5344CB8AC3E}">
        <p14:creationId xmlns:p14="http://schemas.microsoft.com/office/powerpoint/2010/main" val="24260900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32</a:t>
            </a:fld>
            <a:endParaRPr lang="en-US" dirty="0"/>
          </a:p>
        </p:txBody>
      </p:sp>
    </p:spTree>
    <p:extLst>
      <p:ext uri="{BB962C8B-B14F-4D97-AF65-F5344CB8AC3E}">
        <p14:creationId xmlns:p14="http://schemas.microsoft.com/office/powerpoint/2010/main" val="2571082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anose="020B0502040204020203" pitchFamily="34" charset="0"/>
                <a:ea typeface="+mn-ea"/>
                <a:cs typeface="+mn-cs"/>
              </a:rPr>
              <a:t>So, now that we have performed the PCA on our data, what do we actually have? Remember that PCA is first and foremost about finding the eigenvectors for our data. We then want to select some subset of those vectors to form the lower-dimensional subspace in which to analyze our data.</a:t>
            </a:r>
          </a:p>
          <a:p>
            <a:endParaRPr lang="en-US" sz="1200" kern="1200" dirty="0">
              <a:solidFill>
                <a:schemeClr val="tx1"/>
              </a:solidFill>
              <a:effectLst/>
              <a:latin typeface="Segoe UI" panose="020B0502040204020203" pitchFamily="34" charset="0"/>
              <a:ea typeface="+mn-ea"/>
              <a:cs typeface="+mn-cs"/>
            </a:endParaRPr>
          </a:p>
          <a:p>
            <a:r>
              <a:rPr lang="en-US" sz="1200" kern="1200" dirty="0">
                <a:solidFill>
                  <a:schemeClr val="tx1"/>
                </a:solidFill>
                <a:effectLst/>
                <a:latin typeface="Segoe UI" panose="020B0502040204020203" pitchFamily="34" charset="0"/>
                <a:ea typeface="+mn-ea"/>
                <a:cs typeface="+mn-cs"/>
              </a:rPr>
              <a:t>Not all of the eigenvectors are created equal. Just a few of them will account for the majority of the variance in the data. (Put another way, a subspace composed of just a few of the eigenvectors will retain the majority of the information from our data.) We want to focus on those vectors.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help us get a sense of how many vectors we should use, a scree graph of the variance for the PCA components</a:t>
            </a:r>
            <a:r>
              <a:rPr lang="en-US" sz="1200" kern="1200" baseline="0" dirty="0">
                <a:solidFill>
                  <a:schemeClr val="tx1"/>
                </a:solidFill>
                <a:effectLst/>
                <a:latin typeface="+mn-lt"/>
                <a:ea typeface="+mn-ea"/>
                <a:cs typeface="+mn-cs"/>
              </a:rPr>
              <a:t> (like the one on this slide)</a:t>
            </a:r>
            <a:r>
              <a:rPr lang="en-US" sz="1200" kern="1200" dirty="0">
                <a:solidFill>
                  <a:schemeClr val="tx1"/>
                </a:solidFill>
                <a:effectLst/>
                <a:latin typeface="+mn-lt"/>
                <a:ea typeface="+mn-ea"/>
                <a:cs typeface="+mn-cs"/>
              </a:rPr>
              <a:t> plots the variance explained by the components from greatest to least. Looking</a:t>
            </a:r>
            <a:r>
              <a:rPr lang="en-US" sz="1200" kern="1200" baseline="0" dirty="0">
                <a:solidFill>
                  <a:schemeClr val="tx1"/>
                </a:solidFill>
                <a:effectLst/>
                <a:latin typeface="+mn-lt"/>
                <a:ea typeface="+mn-ea"/>
                <a:cs typeface="+mn-cs"/>
              </a:rPr>
              <a:t> for the “elbow” in the graph indicates where the returns (in terms of additional information from more components) begin to diminish.</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7CBFB2A-6F33-4E35-AA02-0CD5015C3290}" type="slidenum">
              <a:rPr lang="en-US" smtClean="0"/>
              <a:t>33</a:t>
            </a:fld>
            <a:endParaRPr lang="en-US" dirty="0"/>
          </a:p>
        </p:txBody>
      </p:sp>
    </p:spTree>
    <p:extLst>
      <p:ext uri="{BB962C8B-B14F-4D97-AF65-F5344CB8AC3E}">
        <p14:creationId xmlns:p14="http://schemas.microsoft.com/office/powerpoint/2010/main" val="2992999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Even without subject matter expertise, is it possible to get a more accurate sense of the kinds of foods that are defined by each component? Yes! We will put the </a:t>
            </a:r>
            <a:r>
              <a:rPr lang="en-US" sz="1200" i="1" kern="1200" dirty="0">
                <a:solidFill>
                  <a:schemeClr val="tx1"/>
                </a:solidFill>
                <a:effectLst/>
                <a:latin typeface="+mn-lt"/>
                <a:ea typeface="+mn-ea"/>
                <a:cs typeface="+mn-cs"/>
              </a:rPr>
              <a:t>FoodGroup</a:t>
            </a:r>
            <a:r>
              <a:rPr lang="en-US" sz="1200" kern="1200" dirty="0">
                <a:solidFill>
                  <a:schemeClr val="tx1"/>
                </a:solidFill>
                <a:effectLst/>
                <a:latin typeface="+mn-lt"/>
                <a:ea typeface="+mn-ea"/>
                <a:cs typeface="+mn-cs"/>
              </a:rPr>
              <a:t> column back into </a:t>
            </a:r>
            <a:r>
              <a:rPr lang="en-US" sz="1200" i="1" kern="1200" dirty="0">
                <a:solidFill>
                  <a:schemeClr val="tx1"/>
                </a:solidFill>
                <a:effectLst/>
                <a:latin typeface="+mn-lt"/>
                <a:ea typeface="+mn-ea"/>
                <a:cs typeface="+mn-cs"/>
              </a:rPr>
              <a:t>pca_df</a:t>
            </a:r>
            <a:r>
              <a:rPr lang="en-US" sz="1200" i="0" kern="1200" baseline="0" dirty="0">
                <a:solidFill>
                  <a:schemeClr val="tx1"/>
                </a:solidFill>
                <a:effectLst/>
                <a:latin typeface="+mn-lt"/>
                <a:ea typeface="+mn-ea"/>
                <a:cs typeface="+mn-cs"/>
              </a:rPr>
              <a:t> t</a:t>
            </a:r>
            <a:r>
              <a:rPr lang="en-US" sz="1200" kern="1200" dirty="0">
                <a:solidFill>
                  <a:schemeClr val="tx1"/>
                </a:solidFill>
                <a:effectLst/>
                <a:latin typeface="+mn-lt"/>
                <a:ea typeface="+mn-ea"/>
                <a:cs typeface="+mn-cs"/>
              </a:rPr>
              <a:t>hat we will create in the course of the section. Sorting that </a:t>
            </a:r>
            <a:r>
              <a:rPr lang="en-US" sz="1200" i="0" kern="1200" dirty="0">
                <a:solidFill>
                  <a:schemeClr val="tx1"/>
                </a:solidFill>
                <a:effectLst/>
                <a:latin typeface="+mn-lt"/>
                <a:ea typeface="+mn-ea"/>
                <a:cs typeface="+mn-cs"/>
              </a:rPr>
              <a:t>DataFrame </a:t>
            </a:r>
            <a:r>
              <a:rPr lang="en-US" sz="1200" kern="1200" dirty="0">
                <a:solidFill>
                  <a:schemeClr val="tx1"/>
                </a:solidFill>
                <a:effectLst/>
                <a:latin typeface="+mn-lt"/>
                <a:ea typeface="+mn-ea"/>
                <a:cs typeface="+mn-cs"/>
              </a:rPr>
              <a:t>by the components and counting the values from </a:t>
            </a:r>
            <a:r>
              <a:rPr lang="en-US" sz="1200" i="1" kern="1200" dirty="0">
                <a:solidFill>
                  <a:schemeClr val="tx1"/>
                </a:solidFill>
                <a:effectLst/>
                <a:latin typeface="+mn-lt"/>
                <a:ea typeface="+mn-ea"/>
                <a:cs typeface="+mn-cs"/>
              </a:rPr>
              <a:t>FoodGroup</a:t>
            </a:r>
            <a:r>
              <a:rPr lang="en-US" sz="1200" kern="1200" dirty="0">
                <a:solidFill>
                  <a:schemeClr val="tx1"/>
                </a:solidFill>
                <a:effectLst/>
                <a:latin typeface="+mn-lt"/>
                <a:ea typeface="+mn-ea"/>
                <a:cs typeface="+mn-cs"/>
              </a:rPr>
              <a:t> for the top items</a:t>
            </a:r>
            <a:r>
              <a:rPr lang="en-US" sz="1200" kern="1200" baseline="0" dirty="0">
                <a:solidFill>
                  <a:schemeClr val="tx1"/>
                </a:solidFill>
                <a:effectLst/>
                <a:latin typeface="+mn-lt"/>
                <a:ea typeface="+mn-ea"/>
                <a:cs typeface="+mn-cs"/>
              </a:rPr>
              <a:t> will show us which kinds of food predominate the various components.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34</a:t>
            </a:fld>
            <a:endParaRPr lang="en-US" dirty="0"/>
          </a:p>
        </p:txBody>
      </p:sp>
    </p:spTree>
    <p:extLst>
      <p:ext uri="{BB962C8B-B14F-4D97-AF65-F5344CB8AC3E}">
        <p14:creationId xmlns:p14="http://schemas.microsoft.com/office/powerpoint/2010/main" val="1898172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panose="020B0502040204020203" pitchFamily="34" charset="0"/>
                <a:ea typeface="+mn-ea"/>
                <a:cs typeface="+mn-cs"/>
              </a:rPr>
              <a:t>Just how accurate is a machine-learning (ML) model? The question might seem trivial at first: just look at the percentage of predictions or classifications that it gets right. But examining only the accuracy score of an ML model tells only part of the story of its usefulness in the real world. </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All models produce false positives and false negatives; which of those should you tune your model to favor? If your model is to be used to identify individuals carrying an infectious disease, fewer false negatives at the cost of more false positives could be desirable. If you are making classifications in support of criminal cases, accepting more false negatives to avoid false positives might be essential.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6/8/20 10:26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690424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need a model whose</a:t>
            </a:r>
            <a:r>
              <a:rPr lang="en-US" sz="1200" b="0" i="0" kern="1200" baseline="0" dirty="0">
                <a:solidFill>
                  <a:schemeClr val="tx1"/>
                </a:solidFill>
                <a:effectLst/>
                <a:latin typeface="+mn-lt"/>
                <a:ea typeface="+mn-ea"/>
                <a:cs typeface="+mn-cs"/>
              </a:rPr>
              <a:t> accuracy we can examine. We will use a logistic regression model to predict low-calorie foods. S</a:t>
            </a:r>
            <a:r>
              <a:rPr lang="en-US" sz="1200" kern="1200" dirty="0">
                <a:solidFill>
                  <a:schemeClr val="tx1"/>
                </a:solidFill>
                <a:effectLst/>
                <a:latin typeface="+mn-lt"/>
                <a:ea typeface="+mn-ea"/>
                <a:cs typeface="+mn-cs"/>
              </a:rPr>
              <a:t>everal foods appear to be very low in calories, so much so that the mean of </a:t>
            </a:r>
            <a:r>
              <a:rPr lang="en-US" sz="1200" i="1" kern="1200" dirty="0">
                <a:solidFill>
                  <a:schemeClr val="tx1"/>
                </a:solidFill>
                <a:effectLst/>
                <a:latin typeface="+mn-lt"/>
                <a:ea typeface="+mn-ea"/>
                <a:cs typeface="+mn-cs"/>
              </a:rPr>
              <a:t>Energ_Kcal</a:t>
            </a:r>
            <a:r>
              <a:rPr lang="en-US" sz="1200" kern="1200" dirty="0">
                <a:solidFill>
                  <a:schemeClr val="tx1"/>
                </a:solidFill>
                <a:effectLst/>
                <a:latin typeface="+mn-lt"/>
                <a:ea typeface="+mn-ea"/>
                <a:cs typeface="+mn-cs"/>
              </a:rPr>
              <a:t> is close to its 25</a:t>
            </a:r>
            <a:r>
              <a:rPr lang="en-US" sz="1200" kern="1200" baseline="30000" dirty="0">
                <a:solidFill>
                  <a:schemeClr val="tx1"/>
                </a:solidFill>
                <a:effectLst/>
                <a:latin typeface="+mn-lt"/>
                <a:ea typeface="+mn-ea"/>
                <a:cs typeface="+mn-cs"/>
              </a:rPr>
              <a:t>th</a:t>
            </a:r>
            <a:r>
              <a:rPr lang="en-US" sz="1200" kern="1200" dirty="0">
                <a:solidFill>
                  <a:schemeClr val="tx1"/>
                </a:solidFill>
                <a:effectLst/>
                <a:latin typeface="+mn-lt"/>
                <a:ea typeface="+mn-ea"/>
                <a:cs typeface="+mn-cs"/>
              </a:rPr>
              <a:t>-percentile level, almost a full quartile away from where we might expect it, closer to its median value. As a result, </a:t>
            </a:r>
            <a:r>
              <a:rPr lang="en-US" sz="1200" i="1" kern="1200" dirty="0">
                <a:solidFill>
                  <a:schemeClr val="tx1"/>
                </a:solidFill>
                <a:effectLst/>
                <a:latin typeface="+mn-lt"/>
                <a:ea typeface="+mn-ea"/>
                <a:cs typeface="+mn-cs"/>
              </a:rPr>
              <a:t>Energ_Kcal</a:t>
            </a:r>
            <a:r>
              <a:rPr lang="en-US" sz="1200" kern="1200" dirty="0">
                <a:solidFill>
                  <a:schemeClr val="tx1"/>
                </a:solidFill>
                <a:effectLst/>
                <a:latin typeface="+mn-lt"/>
                <a:ea typeface="+mn-ea"/>
                <a:cs typeface="+mn-cs"/>
              </a:rPr>
              <a:t> should provide good</a:t>
            </a:r>
            <a:r>
              <a:rPr lang="en-US" sz="1200" kern="1200" baseline="0" dirty="0">
                <a:solidFill>
                  <a:schemeClr val="tx1"/>
                </a:solidFill>
                <a:effectLst/>
                <a:latin typeface="+mn-lt"/>
                <a:ea typeface="+mn-ea"/>
                <a:cs typeface="+mn-cs"/>
              </a:rPr>
              <a:t> results for prediction that will illustrate points about ML accuracy that we want to explore</a:t>
            </a:r>
            <a:r>
              <a:rPr lang="en-US" sz="120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7CBFB2A-6F33-4E35-AA02-0CD5015C3290}" type="slidenum">
              <a:rPr lang="en-US" smtClean="0"/>
              <a:t>38</a:t>
            </a:fld>
            <a:endParaRPr lang="en-US" dirty="0"/>
          </a:p>
        </p:txBody>
      </p:sp>
    </p:spTree>
    <p:extLst>
      <p:ext uri="{BB962C8B-B14F-4D97-AF65-F5344CB8AC3E}">
        <p14:creationId xmlns:p14="http://schemas.microsoft.com/office/powerpoint/2010/main" val="6840121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Why so many ways of measuring accuracy for a model? Recall from the beginning of the section that success means different things in different contexts. In some cases, avoiding false negatives is paramount (such as when working with infectious diseases). In other cases, avoiding false positives is essential (such as in instances involving the criminal justice system). Other times, striking a balance between false positives and false negatives is the best approach. These different measures provided the tools for data scientists to best tune their models for the problems at hand.</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Accuracy score</a:t>
            </a:r>
          </a:p>
          <a:p>
            <a:r>
              <a:rPr lang="en-US" sz="1200" kern="1200" dirty="0">
                <a:solidFill>
                  <a:schemeClr val="tx1"/>
                </a:solidFill>
                <a:effectLst/>
                <a:latin typeface="+mn-lt"/>
                <a:ea typeface="+mn-ea"/>
                <a:cs typeface="+mn-cs"/>
              </a:rPr>
              <a:t>Our accuracy score tells us the fraction of correctly classified samples: the sum of the number of correct true and false predictions divided by the number of all predictions.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Confusion matrix</a:t>
            </a:r>
          </a:p>
          <a:p>
            <a:r>
              <a:rPr lang="en-US" sz="1200" kern="1200" dirty="0">
                <a:solidFill>
                  <a:schemeClr val="tx1"/>
                </a:solidFill>
                <a:effectLst/>
                <a:latin typeface="+mn-lt"/>
                <a:ea typeface="+mn-ea"/>
                <a:cs typeface="+mn-cs"/>
              </a:rPr>
              <a:t>The confusion matrix is another way to present this same information, this time with raw scores. The columns show the true condition, with positive on the left and negative on the right. The rows show predicted conditions, with positive on the top and negative on the bottom. So, the matrix below shows that our model correctly predicted 258 low-calorie foods (true positives) and incorrectly predicted another 23 foods (false positives). On the other hand, our model correctly predicted 371 higher-calorie foods (true negatives) and incorrectly predicted 5 more foods (false negatives).</a:t>
            </a:r>
          </a:p>
        </p:txBody>
      </p:sp>
      <p:sp>
        <p:nvSpPr>
          <p:cNvPr id="4" name="Slide Number Placeholder 3"/>
          <p:cNvSpPr>
            <a:spLocks noGrp="1"/>
          </p:cNvSpPr>
          <p:nvPr>
            <p:ph type="sldNum" sz="quarter" idx="10"/>
          </p:nvPr>
        </p:nvSpPr>
        <p:spPr/>
        <p:txBody>
          <a:bodyPr/>
          <a:lstStyle/>
          <a:p>
            <a:fld id="{C7CBFB2A-6F33-4E35-AA02-0CD5015C3290}" type="slidenum">
              <a:rPr lang="en-US" smtClean="0"/>
              <a:t>39</a:t>
            </a:fld>
            <a:endParaRPr lang="en-US" dirty="0"/>
          </a:p>
        </p:txBody>
      </p:sp>
    </p:spTree>
    <p:extLst>
      <p:ext uri="{BB962C8B-B14F-4D97-AF65-F5344CB8AC3E}">
        <p14:creationId xmlns:p14="http://schemas.microsoft.com/office/powerpoint/2010/main" val="42364022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classification reports the proportions of low-calorie and high-calorie foods with four scores:</a:t>
            </a:r>
          </a:p>
          <a:p>
            <a:pPr lvl="0"/>
            <a:r>
              <a:rPr lang="en-US" sz="1200" b="1" kern="1200" dirty="0">
                <a:solidFill>
                  <a:schemeClr val="tx1"/>
                </a:solidFill>
                <a:effectLst/>
                <a:latin typeface="+mn-lt"/>
                <a:ea typeface="+mn-ea"/>
                <a:cs typeface="+mn-cs"/>
              </a:rPr>
              <a:t>Precision:</a:t>
            </a:r>
            <a:r>
              <a:rPr lang="en-US" sz="1200" kern="1200" dirty="0">
                <a:solidFill>
                  <a:schemeClr val="tx1"/>
                </a:solidFill>
                <a:effectLst/>
                <a:latin typeface="+mn-lt"/>
                <a:ea typeface="+mn-ea"/>
                <a:cs typeface="+mn-cs"/>
              </a:rPr>
              <a:t> The number of true positives divided by the sum of true positives and false positives; closer to 1 is better.</a:t>
            </a:r>
          </a:p>
          <a:p>
            <a:pPr lvl="0"/>
            <a:r>
              <a:rPr lang="en-US" sz="1200" b="1" kern="1200" dirty="0">
                <a:solidFill>
                  <a:schemeClr val="tx1"/>
                </a:solidFill>
                <a:effectLst/>
                <a:latin typeface="+mn-lt"/>
                <a:ea typeface="+mn-ea"/>
                <a:cs typeface="+mn-cs"/>
              </a:rPr>
              <a:t>Recall:</a:t>
            </a:r>
            <a:r>
              <a:rPr lang="en-US" sz="1200" kern="1200" dirty="0">
                <a:solidFill>
                  <a:schemeClr val="tx1"/>
                </a:solidFill>
                <a:effectLst/>
                <a:latin typeface="+mn-lt"/>
                <a:ea typeface="+mn-ea"/>
                <a:cs typeface="+mn-cs"/>
              </a:rPr>
              <a:t> The true-positive rate, which is the number of true positives divided by the sum of the true positives and the false negatives.</a:t>
            </a:r>
          </a:p>
          <a:p>
            <a:pPr lvl="0"/>
            <a:r>
              <a:rPr lang="en-US" sz="1200" b="1" kern="1200" dirty="0">
                <a:solidFill>
                  <a:schemeClr val="tx1"/>
                </a:solidFill>
                <a:effectLst/>
                <a:latin typeface="+mn-lt"/>
                <a:ea typeface="+mn-ea"/>
                <a:cs typeface="+mn-cs"/>
              </a:rPr>
              <a:t>F1 score:</a:t>
            </a:r>
            <a:r>
              <a:rPr lang="en-US" sz="1200" kern="1200" dirty="0">
                <a:solidFill>
                  <a:schemeClr val="tx1"/>
                </a:solidFill>
                <a:effectLst/>
                <a:latin typeface="+mn-lt"/>
                <a:ea typeface="+mn-ea"/>
                <a:cs typeface="+mn-cs"/>
              </a:rPr>
              <a:t> The harmonic mean (the average for rates) of precision and recall.</a:t>
            </a:r>
          </a:p>
          <a:p>
            <a:pPr lvl="0"/>
            <a:r>
              <a:rPr lang="en-US" sz="1200" b="1" kern="1200" dirty="0">
                <a:solidFill>
                  <a:schemeClr val="tx1"/>
                </a:solidFill>
                <a:effectLst/>
                <a:latin typeface="+mn-lt"/>
                <a:ea typeface="+mn-ea"/>
                <a:cs typeface="+mn-cs"/>
              </a:rPr>
              <a:t>Support:</a:t>
            </a:r>
            <a:r>
              <a:rPr lang="en-US" sz="1200" kern="1200" dirty="0">
                <a:solidFill>
                  <a:schemeClr val="tx1"/>
                </a:solidFill>
                <a:effectLst/>
                <a:latin typeface="+mn-lt"/>
                <a:ea typeface="+mn-ea"/>
                <a:cs typeface="+mn-cs"/>
              </a:rPr>
              <a:t> The number of true instances for each label.</a:t>
            </a:r>
          </a:p>
        </p:txBody>
      </p:sp>
      <p:sp>
        <p:nvSpPr>
          <p:cNvPr id="4" name="Slide Number Placeholder 3"/>
          <p:cNvSpPr>
            <a:spLocks noGrp="1"/>
          </p:cNvSpPr>
          <p:nvPr>
            <p:ph type="sldNum" sz="quarter" idx="10"/>
          </p:nvPr>
        </p:nvSpPr>
        <p:spPr/>
        <p:txBody>
          <a:bodyPr/>
          <a:lstStyle/>
          <a:p>
            <a:fld id="{C7CBFB2A-6F33-4E35-AA02-0CD5015C3290}" type="slidenum">
              <a:rPr lang="en-US" smtClean="0"/>
              <a:t>40</a:t>
            </a:fld>
            <a:endParaRPr lang="en-US" dirty="0"/>
          </a:p>
        </p:txBody>
      </p:sp>
    </p:spTree>
    <p:extLst>
      <p:ext uri="{BB962C8B-B14F-4D97-AF65-F5344CB8AC3E}">
        <p14:creationId xmlns:p14="http://schemas.microsoft.com/office/powerpoint/2010/main" val="800348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ROC curve was developed during World War II to measure the ability of radar-receiver operators to correctly identify aircraft, hence the name “receiver operating characteristic.” From military application, the ROC curve made its way more broadly to signal-detection theory and from there to statistics and data science.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ROC curves typically plot the true positive rate on the Y axis and the false positive rate on the X axis. This means that the upper-left corner of the plot is the “ideal” point: a false positive rate of 0 (zero), and a true positive rate of 1. Such an ideal is rarely (if ever) realized in practice, but it is the theoretical goal.</a:t>
            </a:r>
          </a:p>
          <a:p>
            <a:r>
              <a:rPr lang="en-US" sz="1200" kern="1200" dirty="0">
                <a:solidFill>
                  <a:schemeClr val="tx1"/>
                </a:solidFill>
                <a:effectLst/>
                <a:latin typeface="+mn-lt"/>
                <a:ea typeface="+mn-ea"/>
                <a:cs typeface="+mn-cs"/>
              </a:rPr>
              <a:t>A key concept with ROC curves is </a:t>
            </a:r>
            <a:r>
              <a:rPr lang="en-US" sz="1200" i="1" kern="1200" dirty="0">
                <a:solidFill>
                  <a:schemeClr val="tx1"/>
                </a:solidFill>
                <a:effectLst/>
                <a:latin typeface="+mn-lt"/>
                <a:ea typeface="+mn-ea"/>
                <a:cs typeface="+mn-cs"/>
              </a:rPr>
              <a:t>area under the curve</a:t>
            </a:r>
            <a:r>
              <a:rPr lang="en-US" sz="1200" kern="1200" dirty="0">
                <a:solidFill>
                  <a:schemeClr val="tx1"/>
                </a:solidFill>
                <a:effectLst/>
                <a:latin typeface="+mn-lt"/>
                <a:ea typeface="+mn-ea"/>
                <a:cs typeface="+mn-cs"/>
              </a:rPr>
              <a:t> (AUC), with a larger AUC representing a better model. The slope of the ROC curve is also important because it’s better to maximize the true positive rate while minimizing the false positive rate.</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model has an AUC of 0.99, which is higher than our accuracy rate of 0.96. Not only is our model accurate, but it achieves high rates of true positive classifications with very low rates of false positive classifications.</a:t>
            </a: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41</a:t>
            </a:fld>
            <a:endParaRPr lang="en-US" dirty="0"/>
          </a:p>
        </p:txBody>
      </p:sp>
    </p:spTree>
    <p:extLst>
      <p:ext uri="{BB962C8B-B14F-4D97-AF65-F5344CB8AC3E}">
        <p14:creationId xmlns:p14="http://schemas.microsoft.com/office/powerpoint/2010/main" val="1254610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40">
              <a:spcAft>
                <a:spcPts val="339"/>
              </a:spcAft>
              <a:defRPr/>
            </a:pPr>
            <a:r>
              <a:rPr lang="en-US" sz="882" b="0" i="0" kern="1200" dirty="0">
                <a:solidFill>
                  <a:schemeClr val="tx1"/>
                </a:solidFill>
                <a:effectLst/>
                <a:latin typeface="Segoe UI" panose="020B0502040204020203" pitchFamily="34" charset="0"/>
                <a:ea typeface="+mn-ea"/>
                <a:cs typeface="+mn-cs"/>
              </a:rPr>
              <a:t>19:30 Opening </a:t>
            </a:r>
            <a:r>
              <a:rPr lang="zh-TW" altLang="en-US" sz="882" b="0" i="0" kern="1200" dirty="0">
                <a:solidFill>
                  <a:schemeClr val="tx1"/>
                </a:solidFill>
                <a:effectLst/>
                <a:latin typeface="Segoe UI" panose="020B0502040204020203" pitchFamily="34" charset="0"/>
                <a:ea typeface="+mn-ea"/>
                <a:cs typeface="+mn-cs"/>
              </a:rPr>
              <a:t>開場 </a:t>
            </a:r>
            <a:r>
              <a:rPr lang="en-US" altLang="zh-TW" sz="882" b="0" i="0" kern="1200" dirty="0">
                <a:solidFill>
                  <a:schemeClr val="tx1"/>
                </a:solidFill>
                <a:effectLst/>
                <a:latin typeface="Segoe UI" panose="020B0502040204020203" pitchFamily="34" charset="0"/>
                <a:ea typeface="+mn-ea"/>
                <a:cs typeface="+mn-cs"/>
              </a:rPr>
              <a:t>19:35 </a:t>
            </a:r>
            <a:r>
              <a:rPr lang="en-US" sz="882" b="0" i="0" kern="1200" dirty="0">
                <a:solidFill>
                  <a:schemeClr val="tx1"/>
                </a:solidFill>
                <a:effectLst/>
                <a:latin typeface="Segoe UI" panose="020B0502040204020203" pitchFamily="34" charset="0"/>
                <a:ea typeface="+mn-ea"/>
                <a:cs typeface="+mn-cs"/>
              </a:rPr>
              <a:t>Supervised Learning and Classification: Regression </a:t>
            </a:r>
            <a:r>
              <a:rPr lang="zh-TW" altLang="en-US" sz="882" b="0" i="0" kern="1200" dirty="0">
                <a:solidFill>
                  <a:schemeClr val="tx1"/>
                </a:solidFill>
                <a:effectLst/>
                <a:latin typeface="Segoe UI" panose="020B0502040204020203" pitchFamily="34" charset="0"/>
                <a:ea typeface="+mn-ea"/>
                <a:cs typeface="+mn-cs"/>
              </a:rPr>
              <a:t>監督式學習與分類算法：回歸分析 為例 </a:t>
            </a:r>
            <a:r>
              <a:rPr lang="en-US" altLang="zh-TW" sz="882" b="0" i="0" kern="1200" dirty="0">
                <a:solidFill>
                  <a:schemeClr val="tx1"/>
                </a:solidFill>
                <a:effectLst/>
                <a:latin typeface="Segoe UI" panose="020B0502040204020203" pitchFamily="34" charset="0"/>
                <a:ea typeface="+mn-ea"/>
                <a:cs typeface="+mn-cs"/>
              </a:rPr>
              <a:t>20:05 </a:t>
            </a:r>
            <a:r>
              <a:rPr lang="en-US" sz="882" b="0" i="0" kern="1200" dirty="0">
                <a:solidFill>
                  <a:schemeClr val="tx1"/>
                </a:solidFill>
                <a:effectLst/>
                <a:latin typeface="Segoe UI" panose="020B0502040204020203" pitchFamily="34" charset="0"/>
                <a:ea typeface="+mn-ea"/>
                <a:cs typeface="+mn-cs"/>
              </a:rPr>
              <a:t>Regression </a:t>
            </a:r>
            <a:r>
              <a:rPr lang="en-US" sz="882" b="0" i="0" kern="1200" dirty="0" err="1">
                <a:solidFill>
                  <a:schemeClr val="tx1"/>
                </a:solidFill>
                <a:effectLst/>
                <a:latin typeface="Segoe UI" panose="020B0502040204020203" pitchFamily="34" charset="0"/>
                <a:ea typeface="+mn-ea"/>
                <a:cs typeface="+mn-cs"/>
              </a:rPr>
              <a:t>ipynb</a:t>
            </a:r>
            <a:r>
              <a:rPr lang="en-US" sz="882" b="0" i="0" kern="1200" dirty="0">
                <a:solidFill>
                  <a:schemeClr val="tx1"/>
                </a:solidFill>
                <a:effectLst/>
                <a:latin typeface="Segoe UI" panose="020B0502040204020203" pitchFamily="34" charset="0"/>
                <a:ea typeface="+mn-ea"/>
                <a:cs typeface="+mn-cs"/>
              </a:rPr>
              <a:t> LAB </a:t>
            </a:r>
            <a:r>
              <a:rPr lang="zh-TW" altLang="en-US" sz="882" b="0" i="0" kern="1200" dirty="0">
                <a:solidFill>
                  <a:schemeClr val="tx1"/>
                </a:solidFill>
                <a:effectLst/>
                <a:latin typeface="Segoe UI" panose="020B0502040204020203" pitchFamily="34" charset="0"/>
                <a:ea typeface="+mn-ea"/>
                <a:cs typeface="+mn-cs"/>
              </a:rPr>
              <a:t>回歸分析 實作 </a:t>
            </a:r>
            <a:r>
              <a:rPr lang="en-US" sz="882" b="0" i="0" kern="1200" dirty="0">
                <a:solidFill>
                  <a:schemeClr val="tx1"/>
                </a:solidFill>
                <a:effectLst/>
                <a:latin typeface="Segoe UI" panose="020B0502040204020203" pitchFamily="34" charset="0"/>
                <a:ea typeface="+mn-ea"/>
                <a:cs typeface="+mn-cs"/>
              </a:rPr>
              <a:t>LAB 20:25 </a:t>
            </a:r>
            <a:r>
              <a:rPr lang="zh-TW" altLang="en-US" sz="882" b="0" i="0" kern="1200" dirty="0">
                <a:solidFill>
                  <a:schemeClr val="tx1"/>
                </a:solidFill>
                <a:effectLst/>
                <a:latin typeface="Segoe UI" panose="020B0502040204020203" pitchFamily="34" charset="0"/>
                <a:ea typeface="+mn-ea"/>
                <a:cs typeface="+mn-cs"/>
              </a:rPr>
              <a:t>中場休息 </a:t>
            </a:r>
            <a:r>
              <a:rPr lang="en-US" altLang="zh-TW" sz="882" b="0" i="0" kern="1200" dirty="0">
                <a:solidFill>
                  <a:schemeClr val="tx1"/>
                </a:solidFill>
                <a:effectLst/>
                <a:latin typeface="Segoe UI" panose="020B0502040204020203" pitchFamily="34" charset="0"/>
                <a:ea typeface="+mn-ea"/>
                <a:cs typeface="+mn-cs"/>
              </a:rPr>
              <a:t>5-</a:t>
            </a:r>
            <a:r>
              <a:rPr lang="en-US" sz="882" b="0" i="0" kern="1200" dirty="0">
                <a:solidFill>
                  <a:schemeClr val="tx1"/>
                </a:solidFill>
                <a:effectLst/>
                <a:latin typeface="Segoe UI" panose="020B0502040204020203" pitchFamily="34" charset="0"/>
                <a:ea typeface="+mn-ea"/>
                <a:cs typeface="+mn-cs"/>
              </a:rPr>
              <a:t>min breaks 20:15 Introduction to Azure ML Studio Azure ML Studio </a:t>
            </a:r>
            <a:r>
              <a:rPr lang="zh-TW" altLang="en-US" sz="882" b="0" i="0" kern="1200" dirty="0">
                <a:solidFill>
                  <a:schemeClr val="tx1"/>
                </a:solidFill>
                <a:effectLst/>
                <a:latin typeface="Segoe UI" panose="020B0502040204020203" pitchFamily="34" charset="0"/>
                <a:ea typeface="+mn-ea"/>
                <a:cs typeface="+mn-cs"/>
              </a:rPr>
              <a:t>說明 </a:t>
            </a:r>
            <a:r>
              <a:rPr lang="en-US" altLang="zh-TW" sz="882" b="0" i="0" kern="1200" dirty="0">
                <a:solidFill>
                  <a:schemeClr val="tx1"/>
                </a:solidFill>
                <a:effectLst/>
                <a:latin typeface="Segoe UI" panose="020B0502040204020203" pitchFamily="34" charset="0"/>
                <a:ea typeface="+mn-ea"/>
                <a:cs typeface="+mn-cs"/>
              </a:rPr>
              <a:t>20:30 </a:t>
            </a:r>
            <a:r>
              <a:rPr lang="en-US" sz="882" b="0" i="0" kern="1200" dirty="0">
                <a:solidFill>
                  <a:schemeClr val="tx1"/>
                </a:solidFill>
                <a:effectLst/>
                <a:latin typeface="Segoe UI" panose="020B0502040204020203" pitchFamily="34" charset="0"/>
                <a:ea typeface="+mn-ea"/>
                <a:cs typeface="+mn-cs"/>
              </a:rPr>
              <a:t>Azure ML LAB Azure ML </a:t>
            </a:r>
            <a:r>
              <a:rPr lang="zh-TW" altLang="en-US" sz="882" b="0" i="0" kern="1200" dirty="0">
                <a:solidFill>
                  <a:schemeClr val="tx1"/>
                </a:solidFill>
                <a:effectLst/>
                <a:latin typeface="Segoe UI" panose="020B0502040204020203" pitchFamily="34" charset="0"/>
                <a:ea typeface="+mn-ea"/>
                <a:cs typeface="+mn-cs"/>
              </a:rPr>
              <a:t>實作 </a:t>
            </a:r>
            <a:r>
              <a:rPr lang="en-US" sz="882" b="0" i="0" kern="1200" dirty="0">
                <a:solidFill>
                  <a:schemeClr val="tx1"/>
                </a:solidFill>
                <a:effectLst/>
                <a:latin typeface="Segoe UI" panose="020B0502040204020203" pitchFamily="34" charset="0"/>
                <a:ea typeface="+mn-ea"/>
                <a:cs typeface="+mn-cs"/>
              </a:rPr>
              <a:t>LAB 21:00 The Weakness of ML Models in Real World and How to overcome? </a:t>
            </a:r>
            <a:r>
              <a:rPr lang="zh-TW" altLang="en-US" sz="882" b="0" i="0" kern="1200" dirty="0">
                <a:solidFill>
                  <a:schemeClr val="tx1"/>
                </a:solidFill>
                <a:effectLst/>
                <a:latin typeface="Segoe UI" panose="020B0502040204020203" pitchFamily="34" charset="0"/>
                <a:ea typeface="+mn-ea"/>
                <a:cs typeface="+mn-cs"/>
              </a:rPr>
              <a:t>補充教材：機器學習在應用中的盲點與突破 </a:t>
            </a:r>
            <a:r>
              <a:rPr lang="en-US" altLang="zh-TW" sz="882" b="0" i="0" kern="1200" dirty="0">
                <a:solidFill>
                  <a:schemeClr val="tx1"/>
                </a:solidFill>
                <a:effectLst/>
                <a:latin typeface="Segoe UI" panose="020B0502040204020203" pitchFamily="34" charset="0"/>
                <a:ea typeface="+mn-ea"/>
                <a:cs typeface="+mn-cs"/>
              </a:rPr>
              <a:t>21:20 </a:t>
            </a:r>
            <a:r>
              <a:rPr lang="en-US" sz="882" b="0" i="0" kern="1200" dirty="0">
                <a:solidFill>
                  <a:schemeClr val="tx1"/>
                </a:solidFill>
                <a:effectLst/>
                <a:latin typeface="Segoe UI" panose="020B0502040204020203" pitchFamily="34" charset="0"/>
                <a:ea typeface="+mn-ea"/>
                <a:cs typeface="+mn-cs"/>
              </a:rPr>
              <a:t>Q&amp;A </a:t>
            </a:r>
            <a:r>
              <a:rPr lang="zh-TW" altLang="en-US" sz="882" b="0" i="0" kern="1200" dirty="0">
                <a:solidFill>
                  <a:schemeClr val="tx1"/>
                </a:solidFill>
                <a:effectLst/>
                <a:latin typeface="Segoe UI" panose="020B0502040204020203" pitchFamily="34" charset="0"/>
                <a:ea typeface="+mn-ea"/>
                <a:cs typeface="+mn-cs"/>
              </a:rPr>
              <a:t>問答與補充 </a:t>
            </a:r>
            <a:r>
              <a:rPr lang="en-US" altLang="zh-TW" sz="882" b="0" i="0" kern="1200" dirty="0">
                <a:solidFill>
                  <a:schemeClr val="tx1"/>
                </a:solidFill>
                <a:effectLst/>
                <a:latin typeface="Segoe UI" panose="020B0502040204020203" pitchFamily="34" charset="0"/>
                <a:ea typeface="+mn-ea"/>
                <a:cs typeface="+mn-cs"/>
              </a:rPr>
              <a:t>21:30 </a:t>
            </a:r>
            <a:r>
              <a:rPr lang="en-US" sz="882" b="0" i="0" kern="1200" dirty="0">
                <a:solidFill>
                  <a:schemeClr val="tx1"/>
                </a:solidFill>
                <a:effectLst/>
                <a:latin typeface="Segoe UI" panose="020B0502040204020203" pitchFamily="34" charset="0"/>
                <a:ea typeface="+mn-ea"/>
                <a:cs typeface="+mn-cs"/>
              </a:rPr>
              <a:t>Event End </a:t>
            </a:r>
            <a:r>
              <a:rPr lang="zh-TW" altLang="en-US" sz="882" b="0" i="0" kern="1200" dirty="0">
                <a:solidFill>
                  <a:schemeClr val="tx1"/>
                </a:solidFill>
                <a:effectLst/>
                <a:latin typeface="Segoe UI" panose="020B0502040204020203" pitchFamily="34" charset="0"/>
                <a:ea typeface="+mn-ea"/>
                <a:cs typeface="+mn-cs"/>
              </a:rPr>
              <a:t>課程結束</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6/8/20 10:26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16077313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6/8/20 10:26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44</a:t>
            </a:fld>
            <a:endParaRPr lang="en-US">
              <a:solidFill>
                <a:prstClr val="black"/>
              </a:solidFill>
            </a:endParaRPr>
          </a:p>
        </p:txBody>
      </p:sp>
    </p:spTree>
    <p:extLst>
      <p:ext uri="{BB962C8B-B14F-4D97-AF65-F5344CB8AC3E}">
        <p14:creationId xmlns:p14="http://schemas.microsoft.com/office/powerpoint/2010/main" val="18089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defines the world around us. The combination</a:t>
            </a:r>
            <a:r>
              <a:rPr lang="en-US" baseline="0" dirty="0"/>
              <a:t> of mountains of data and computing that is both powerful enough and economical enough to make sense of that data has led to huge breakthroughs in science, medicine, and the consumer technologies that we now take for granted. But for all the advances that the data revolution has made, it is still held back by a resource shortage: people; specifically, people with technical skills in data science who can navigate this growing field and help explain discoveries in it to others.</a:t>
            </a:r>
          </a:p>
          <a:p>
            <a:endParaRPr lang="en-US" baseline="0" dirty="0"/>
          </a:p>
          <a:p>
            <a:r>
              <a:rPr lang="en-US" baseline="0" dirty="0"/>
              <a:t>For example, we might be able to:</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Assist doctors with detecting tumors on an MRI scan that might otherwise be too small to be noticed at first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Help farmers increase their crop yields and use fewer resources like water and fertilizer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Help a person who is blind identify people or obstacles in front of them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Reduce defects in the manufacturing process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video we watched shows the power and affordability of big data processing on cloud platforms like Azure. DNA sequencing analysis is a form of life-sciences research that has the potential to lead to a wide range of medical and pharmaceutical breakthroughs. However, this type of analysis requires supercomputing resources and big data storage, which many researchers have lacked before now. Working through a grant provided by the National Science Foundation in partnership with Microsoft, a team of computer scientists at Virginia Tech addressed this challenge by developing an on-demand, cloud-computing model using data &amp; analytics services. By moving to an on-demand cloud computing model, researchers now have easier, more cost-effective access to DNA sequencing tools and resources, which could lead to even faster, more exciting advancements in medical research.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r>
              <a:rPr lang="en-US" baseline="0" dirty="0"/>
              <a:t>This workshop is about bridging the shortage of practitioners with technical skills in data, particularly in data science. Everyone should care about data science; you are here today because you are choosing to act to gain more information and skills in this vital, rapidly growing field. This course will give you a broad overview of many of the fundamental skills in data science using two of the most ubiquitous tools of the data trade: the Python programming language and the </a:t>
            </a:r>
            <a:r>
              <a:rPr lang="en-US" baseline="0" dirty="0" err="1"/>
              <a:t>Jupyter</a:t>
            </a:r>
            <a:r>
              <a:rPr lang="en-US" baseline="0" dirty="0"/>
              <a:t> Notebook interface. This course will give you a basic grounding in data science and some practical tools for performing it; these outcomes will provide you with the foundation from which to acquire deeper skills in this field, such as through the Microsoft certification for data science.</a:t>
            </a:r>
          </a:p>
          <a:p>
            <a:endParaRPr lang="en-US" dirty="0"/>
          </a:p>
          <a:p>
            <a:endParaRPr lang="en-US" dirty="0"/>
          </a:p>
          <a:p>
            <a:pPr defTabSz="968523">
              <a:spcAft>
                <a:spcPts val="353"/>
              </a:spcAft>
              <a:defRPr/>
            </a:pPr>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6/8/20 10:26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51193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dirty="0"/>
              <a:t>Data Science is gaining momentum because of 3 advancements in computing:</a:t>
            </a:r>
          </a:p>
          <a:p>
            <a:pPr marL="228600" indent="-228600" defTabSz="931774">
              <a:lnSpc>
                <a:spcPct val="100000"/>
              </a:lnSpc>
              <a:spcAft>
                <a:spcPts val="0"/>
              </a:spcAft>
              <a:buFont typeface="+mj-lt"/>
              <a:buAutoNum type="arabicPeriod"/>
              <a:defRPr/>
            </a:pPr>
            <a:r>
              <a:rPr lang="en-US" dirty="0"/>
              <a:t>Ubiquity of data; our devices and sensors are capable of creating terabytes worth of data every day</a:t>
            </a:r>
          </a:p>
          <a:p>
            <a:pPr marL="228600" indent="-228600" defTabSz="931774">
              <a:lnSpc>
                <a:spcPct val="100000"/>
              </a:lnSpc>
              <a:spcAft>
                <a:spcPts val="0"/>
              </a:spcAft>
              <a:buFont typeface="+mj-lt"/>
              <a:buAutoNum type="arabicPeriod"/>
              <a:defRPr/>
            </a:pPr>
            <a:r>
              <a:rPr lang="en-US" dirty="0"/>
              <a:t>Access to nearly limitless compute power, available to anyone with an internet connection</a:t>
            </a:r>
          </a:p>
          <a:p>
            <a:pPr marL="228600" indent="-228600" defTabSz="931774">
              <a:lnSpc>
                <a:spcPct val="100000"/>
              </a:lnSpc>
              <a:spcAft>
                <a:spcPts val="0"/>
              </a:spcAft>
              <a:buFont typeface="+mj-lt"/>
              <a:buAutoNum type="arabicPeriod"/>
              <a:defRPr/>
            </a:pPr>
            <a:r>
              <a:rPr lang="en-US" dirty="0"/>
              <a:t>Powerful algorithms that help us unlock more insight than ever from the data we have</a:t>
            </a:r>
          </a:p>
          <a:p>
            <a:pPr defTabSz="931774">
              <a:lnSpc>
                <a:spcPct val="100000"/>
              </a:lnSpc>
              <a:spcAft>
                <a:spcPts val="0"/>
              </a:spcAft>
              <a:defRPr/>
            </a:pPr>
            <a:endParaRPr lang="en-US" dirty="0"/>
          </a:p>
          <a:p>
            <a:pPr defTabSz="931774">
              <a:lnSpc>
                <a:spcPct val="100000"/>
              </a:lnSpc>
              <a:spcAft>
                <a:spcPts val="0"/>
              </a:spcAft>
              <a:defRPr/>
            </a:pPr>
            <a:r>
              <a:rPr lang="en-US" dirty="0"/>
              <a:t>(feel free to elaborate on the above with examples, hold up your phone or Apple Watch for example of consumer solutions)</a:t>
            </a:r>
          </a:p>
          <a:p>
            <a:pPr defTabSz="931774">
              <a:lnSpc>
                <a:spcPct val="100000"/>
              </a:lnSpc>
              <a:spcAft>
                <a:spcPts val="0"/>
              </a:spcAft>
              <a:defRPr/>
            </a:pPr>
            <a:endParaRPr lang="en-US" dirty="0"/>
          </a:p>
          <a:p>
            <a:pPr defTabSz="931774">
              <a:lnSpc>
                <a:spcPct val="100000"/>
              </a:lnSpc>
              <a:spcAft>
                <a:spcPts val="0"/>
              </a:spcAft>
              <a:defRPr/>
            </a:pPr>
            <a:r>
              <a:rPr lang="en-US" dirty="0"/>
              <a:t>Data science itself is not a new field. Statisticians just like to say that its statistics rebranded. Some say its statistics at scale for big data.</a:t>
            </a:r>
          </a:p>
          <a:p>
            <a:pPr defTabSz="931774">
              <a:lnSpc>
                <a:spcPct val="100000"/>
              </a:lnSpc>
              <a:spcAft>
                <a:spcPts val="0"/>
              </a:spcAft>
              <a:defRPr/>
            </a:pPr>
            <a:endParaRPr lang="en-US" dirty="0"/>
          </a:p>
          <a:p>
            <a:pPr defTabSz="931774">
              <a:lnSpc>
                <a:spcPct val="100000"/>
              </a:lnSpc>
              <a:spcAft>
                <a:spcPts val="0"/>
              </a:spcAft>
              <a:defRPr/>
            </a:pPr>
            <a:r>
              <a:rPr lang="en-US" dirty="0"/>
              <a:t>We would suggest that (modern) data science sits at the intersection of three primary skills:</a:t>
            </a:r>
          </a:p>
          <a:p>
            <a:pPr marL="171450" indent="-171450" defTabSz="931774">
              <a:lnSpc>
                <a:spcPct val="100000"/>
              </a:lnSpc>
              <a:spcAft>
                <a:spcPts val="0"/>
              </a:spcAft>
              <a:buFont typeface="Arial" panose="020B0604020202020204" pitchFamily="34" charset="0"/>
              <a:buChar char="•"/>
              <a:defRPr/>
            </a:pPr>
            <a:r>
              <a:rPr lang="en-US" dirty="0"/>
              <a:t>It has a foundation in statistics with well-established math community and generally-accepted techniques like statistical significance and linear regression</a:t>
            </a:r>
          </a:p>
          <a:p>
            <a:pPr marL="171450" indent="-171450" defTabSz="931774">
              <a:lnSpc>
                <a:spcPct val="100000"/>
              </a:lnSpc>
              <a:spcAft>
                <a:spcPts val="0"/>
              </a:spcAft>
              <a:buFont typeface="Arial" panose="020B0604020202020204" pitchFamily="34" charset="0"/>
              <a:buChar char="•"/>
              <a:defRPr/>
            </a:pPr>
            <a:r>
              <a:rPr lang="en-US" dirty="0"/>
              <a:t>Sophisticated data science requires people with coding experience to prepare data and build models that scale with accuracy</a:t>
            </a:r>
          </a:p>
          <a:p>
            <a:pPr marL="171450" indent="-171450" defTabSz="931774">
              <a:lnSpc>
                <a:spcPct val="100000"/>
              </a:lnSpc>
              <a:spcAft>
                <a:spcPts val="0"/>
              </a:spcAft>
              <a:buFont typeface="Arial" panose="020B0604020202020204" pitchFamily="34" charset="0"/>
              <a:buChar char="•"/>
              <a:defRPr/>
            </a:pPr>
            <a:r>
              <a:rPr lang="en-US" dirty="0"/>
              <a:t>But often overlooked (and arguably most importantly), data requires domain expertise…to begin with research questions, to sport inaccuracies in the data set, to know what you’re looking for, to interpret the results, and communicate them</a:t>
            </a:r>
          </a:p>
          <a:p>
            <a:pPr marL="171450" indent="-171450" defTabSz="931774">
              <a:lnSpc>
                <a:spcPct val="100000"/>
              </a:lnSpc>
              <a:spcAft>
                <a:spcPts val="0"/>
              </a:spcAft>
              <a:buFont typeface="Arial" panose="020B0604020202020204" pitchFamily="34" charset="0"/>
              <a:buChar char="•"/>
              <a:defRPr/>
            </a:pPr>
            <a:endParaRPr lang="en-US" dirty="0"/>
          </a:p>
          <a:p>
            <a:pPr marL="0" indent="0" defTabSz="931774">
              <a:lnSpc>
                <a:spcPct val="100000"/>
              </a:lnSpc>
              <a:spcAft>
                <a:spcPts val="0"/>
              </a:spcAft>
              <a:buFont typeface="Arial" panose="020B0604020202020204" pitchFamily="34" charset="0"/>
              <a:buNone/>
              <a:defRPr/>
            </a:pPr>
            <a:r>
              <a:rPr lang="en-US" dirty="0"/>
              <a:t>Anyone can contribute to data science – whether you’re a statistician, software engineer, business leader, or the foremost authority on butterfly migration patterns (natural scientist).</a:t>
            </a:r>
          </a:p>
          <a:p>
            <a:pPr marL="171450" indent="-171450" defTabSz="931774">
              <a:lnSpc>
                <a:spcPct val="100000"/>
              </a:lnSpc>
              <a:spcAft>
                <a:spcPts val="0"/>
              </a:spcAft>
              <a:buFont typeface="Arial" panose="020B0604020202020204" pitchFamily="34" charset="0"/>
              <a:buChar char="•"/>
              <a:defRPr/>
            </a:pPr>
            <a:endParaRPr lang="en-US" dirty="0"/>
          </a:p>
          <a:p>
            <a:pPr marL="0" indent="0" defTabSz="931774">
              <a:lnSpc>
                <a:spcPct val="100000"/>
              </a:lnSpc>
              <a:spcAft>
                <a:spcPts val="0"/>
              </a:spcAft>
              <a:buFont typeface="Arial" panose="020B0604020202020204" pitchFamily="34" charset="0"/>
              <a:buNone/>
              <a:defRPr/>
            </a:pP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6/8/20 10:26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6</a:t>
            </a:fld>
            <a:endParaRPr lang="en-US">
              <a:solidFill>
                <a:prstClr val="black"/>
              </a:solidFill>
            </a:endParaRPr>
          </a:p>
        </p:txBody>
      </p:sp>
    </p:spTree>
    <p:extLst>
      <p:ext uri="{BB962C8B-B14F-4D97-AF65-F5344CB8AC3E}">
        <p14:creationId xmlns:p14="http://schemas.microsoft.com/office/powerpoint/2010/main" val="14006147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dirty="0"/>
              <a:t>So before we start experimenting with code and data science techniques, it’s important to begin with a conceptual understanding of how data science often works. We begin by…</a:t>
            </a:r>
          </a:p>
          <a:p>
            <a:endParaRPr lang="en-US" sz="900" b="1" dirty="0"/>
          </a:p>
          <a:p>
            <a:r>
              <a:rPr lang="en-US" sz="900" b="1" dirty="0"/>
              <a:t>Understand the business problem</a:t>
            </a:r>
          </a:p>
          <a:p>
            <a:r>
              <a:rPr lang="en-US" sz="900" dirty="0"/>
              <a:t>In any problem-solving method the problem must first be identified. This can either be in the form of a question or a statement. There is always a general business understanding that will motivate the data science process in each situation.</a:t>
            </a:r>
          </a:p>
          <a:p>
            <a:r>
              <a:rPr lang="en-US" sz="900" dirty="0"/>
              <a:t>In our example, your company understands they could be selling more brooms if they knew how many they could expect to sell each month, and stock their shelves accordingly.</a:t>
            </a:r>
          </a:p>
          <a:p>
            <a:endParaRPr lang="en-US" sz="900" dirty="0"/>
          </a:p>
          <a:p>
            <a:r>
              <a:rPr lang="en-US" sz="900" b="1" dirty="0"/>
              <a:t>Understand and prepare the data</a:t>
            </a:r>
          </a:p>
          <a:p>
            <a:r>
              <a:rPr lang="en-US" sz="900" dirty="0"/>
              <a:t>Data understanding comes from the process of acquiring and exploring available data. This step involves obtaining and preparing the data to be used in model training. To train models, it's important to understand the data. Data scientists start by performing exploratory data analysis (EDA) to better understand the data they're working with, and identify which data elements drive the outcome they want to predict. With this understanding, can cleanse the data and extract the features required for modeling.</a:t>
            </a:r>
          </a:p>
          <a:p>
            <a:r>
              <a:rPr lang="en-US" sz="900" dirty="0"/>
              <a:t>Your company gives their data to the data science team. The data engineer cleans and preps the data so that it's ready for the modeling process. EDA helps you learn about the relationship among data elements, which helps determine which data (or </a:t>
            </a:r>
            <a:r>
              <a:rPr lang="en-US" sz="900" i="1" dirty="0"/>
              <a:t>features</a:t>
            </a:r>
            <a:r>
              <a:rPr lang="en-US" sz="900" dirty="0"/>
              <a:t>) you will need to train the model. For example, it might help to know what people most frequently buy with brooms.</a:t>
            </a:r>
          </a:p>
          <a:p>
            <a:endParaRPr lang="en-US" sz="900" dirty="0"/>
          </a:p>
          <a:p>
            <a:r>
              <a:rPr lang="en-US" sz="900" b="1" dirty="0"/>
              <a:t>Model the data</a:t>
            </a:r>
          </a:p>
          <a:p>
            <a:r>
              <a:rPr lang="en-US" sz="900" dirty="0"/>
              <a:t>The modeling step is a cycle of steps that occur to improve results. Modeling can consist of several techniques, but typically one cycle iteration is not enough to produce good results, so the cycle is repeated until the desired results are achieved.</a:t>
            </a:r>
          </a:p>
          <a:p>
            <a:r>
              <a:rPr lang="en-US" sz="900" dirty="0"/>
              <a:t>You use the available data and move into modeling and feature engineering. For this type of question where there are many different numerical variables, you try a time series model and evaluate its performance.</a:t>
            </a:r>
          </a:p>
          <a:p>
            <a:endParaRPr lang="en-US" sz="900" dirty="0"/>
          </a:p>
          <a:p>
            <a:r>
              <a:rPr lang="en-US" sz="900" b="1" dirty="0"/>
              <a:t>Deployment</a:t>
            </a:r>
          </a:p>
          <a:p>
            <a:r>
              <a:rPr lang="en-US" sz="900" dirty="0"/>
              <a:t>This step is usually left to the developers. It consists of integrating the solution into the business to solve the original problem. For your company, deployment would mean using the prediction of broom sales to properly stock the shelves.</a:t>
            </a:r>
          </a:p>
          <a:p>
            <a:endParaRPr lang="en-US" sz="900" dirty="0"/>
          </a:p>
          <a:p>
            <a:r>
              <a:rPr lang="en-US" sz="900" b="1" dirty="0"/>
              <a:t>Summary</a:t>
            </a:r>
          </a:p>
          <a:p>
            <a:r>
              <a:rPr lang="en-US" sz="900" dirty="0"/>
              <a:t>Data science is a data-driven process that starts with a question. Data acquisition and understanding then drives the modeling. The steps a data scientist usually focuses on are data understanding and modeling, which is where the results are produced. After that, the developer implements the results to test the performance.</a:t>
            </a:r>
          </a:p>
          <a:p>
            <a:endParaRPr lang="en-US" sz="900" dirty="0"/>
          </a:p>
          <a:p>
            <a:endParaRPr lang="en-US" sz="900" dirty="0"/>
          </a:p>
          <a:p>
            <a:endParaRPr lang="en-US" sz="900" dirty="0"/>
          </a:p>
          <a:p>
            <a:endParaRPr lang="en-US" sz="900" dirty="0"/>
          </a:p>
          <a:p>
            <a:pPr defTabSz="931774">
              <a:lnSpc>
                <a:spcPct val="100000"/>
              </a:lnSpc>
              <a:spcAft>
                <a:spcPts val="0"/>
              </a:spcAft>
              <a:defRPr/>
            </a:pPr>
            <a:endParaRPr lang="en-US" dirty="0"/>
          </a:p>
        </p:txBody>
      </p:sp>
      <p:sp>
        <p:nvSpPr>
          <p:cNvPr id="4" name="Header Placeholder 3"/>
          <p:cNvSpPr>
            <a:spLocks noGrp="1"/>
          </p:cNvSpPr>
          <p:nvPr>
            <p:ph type="hdr" sz="quarter" idx="10"/>
          </p:nvPr>
        </p:nvSpPr>
        <p:spPr/>
        <p:txBody>
          <a:bodyPr/>
          <a:lstStyle/>
          <a:p>
            <a:pPr defTabSz="950464">
              <a:defRPr/>
            </a:pPr>
            <a:endParaRPr lang="en-US">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6/8/20 10:26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7</a:t>
            </a:fld>
            <a:endParaRPr lang="en-US">
              <a:solidFill>
                <a:prstClr val="black"/>
              </a:solidFill>
            </a:endParaRPr>
          </a:p>
        </p:txBody>
      </p:sp>
    </p:spTree>
    <p:extLst>
      <p:ext uri="{BB962C8B-B14F-4D97-AF65-F5344CB8AC3E}">
        <p14:creationId xmlns:p14="http://schemas.microsoft.com/office/powerpoint/2010/main" val="10551312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Chris is</a:t>
            </a:r>
            <a:r>
              <a:rPr lang="en-US" baseline="0"/>
              <a:t> probably somewhere in the building today. In fact, is he here?</a:t>
            </a:r>
          </a:p>
          <a:p>
            <a:endParaRPr lang="en-US" baseline="0"/>
          </a:p>
          <a:p>
            <a:r>
              <a:rPr lang="en-US" baseline="0"/>
              <a:t>The continuing moving of the goal post.</a:t>
            </a:r>
            <a:endParaRPr lang="en-US"/>
          </a:p>
        </p:txBody>
      </p:sp>
      <p:sp>
        <p:nvSpPr>
          <p:cNvPr id="4" name="Slide Number Placeholder 3"/>
          <p:cNvSpPr>
            <a:spLocks noGrp="1"/>
          </p:cNvSpPr>
          <p:nvPr>
            <p:ph type="sldNum" sz="quarter" idx="10"/>
          </p:nvPr>
        </p:nvSpPr>
        <p:spPr/>
        <p:txBody>
          <a:bodyPr/>
          <a:lstStyle/>
          <a:p>
            <a:fld id="{6E81C507-7249-AE40-8E93-AAF6C347ED90}" type="slidenum">
              <a:rPr lang="en-US" smtClean="0"/>
              <a:t>8</a:t>
            </a:fld>
            <a:endParaRPr lang="en-US"/>
          </a:p>
        </p:txBody>
      </p:sp>
    </p:spTree>
    <p:extLst>
      <p:ext uri="{BB962C8B-B14F-4D97-AF65-F5344CB8AC3E}">
        <p14:creationId xmlns:p14="http://schemas.microsoft.com/office/powerpoint/2010/main" val="34237377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a:t>
            </a:r>
            <a:r>
              <a:rPr lang="en-US" baseline="0"/>
              <a:t> working definition.</a:t>
            </a:r>
          </a:p>
          <a:p>
            <a:endParaRPr lang="en-US" baseline="0"/>
          </a:p>
          <a:p>
            <a:r>
              <a:rPr lang="en-US"/>
              <a:t>It’s not</a:t>
            </a:r>
            <a:r>
              <a:rPr lang="en-US" baseline="0"/>
              <a: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p>
          <a:p>
            <a:endParaRPr lang="en-US" baseline="0"/>
          </a:p>
          <a:p>
            <a:r>
              <a:rPr lang="en-US" baseline="0"/>
              <a:t>Before we talk about how Artificial Intelligence works, let’s talk briefly about Natural Intelligence.</a:t>
            </a:r>
            <a:endParaRPr lang="en-US"/>
          </a:p>
        </p:txBody>
      </p:sp>
      <p:sp>
        <p:nvSpPr>
          <p:cNvPr id="4" name="Slide Number Placeholder 3"/>
          <p:cNvSpPr>
            <a:spLocks noGrp="1"/>
          </p:cNvSpPr>
          <p:nvPr>
            <p:ph type="sldNum" sz="quarter" idx="10"/>
          </p:nvPr>
        </p:nvSpPr>
        <p:spPr/>
        <p:txBody>
          <a:bodyPr/>
          <a:lstStyle/>
          <a:p>
            <a:fld id="{6E81C507-7249-AE40-8E93-AAF6C347ED90}" type="slidenum">
              <a:rPr lang="en-US" smtClean="0"/>
              <a:t>9</a:t>
            </a:fld>
            <a:endParaRPr lang="en-US"/>
          </a:p>
        </p:txBody>
      </p:sp>
    </p:spTree>
    <p:extLst>
      <p:ext uri="{BB962C8B-B14F-4D97-AF65-F5344CB8AC3E}">
        <p14:creationId xmlns:p14="http://schemas.microsoft.com/office/powerpoint/2010/main" val="286346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customXml" Target="../../customXml/item37.xml"/><Relationship Id="rId7" Type="http://schemas.openxmlformats.org/officeDocument/2006/relationships/image" Target="../media/image11.png"/><Relationship Id="rId2" Type="http://schemas.openxmlformats.org/officeDocument/2006/relationships/customXml" Target="../../customXml/item27.xml"/><Relationship Id="rId1" Type="http://schemas.openxmlformats.org/officeDocument/2006/relationships/customXml" Target="../../customXml/item24.xml"/><Relationship Id="rId6" Type="http://schemas.openxmlformats.org/officeDocument/2006/relationships/slideMaster" Target="../slideMasters/slideMaster4.xml"/><Relationship Id="rId5" Type="http://schemas.openxmlformats.org/officeDocument/2006/relationships/customXml" Target="../../customXml/item3.xml"/><Relationship Id="rId4" Type="http://schemas.openxmlformats.org/officeDocument/2006/relationships/customXml" Target="../../customXml/item35.xml"/></Relationships>
</file>

<file path=ppt/slideLayouts/_rels/slideLayout102.xml.rels><?xml version="1.0" encoding="UTF-8" standalone="yes"?>
<Relationships xmlns="http://schemas.openxmlformats.org/package/2006/relationships"><Relationship Id="rId3" Type="http://schemas.openxmlformats.org/officeDocument/2006/relationships/customXml" Target="../../customXml/item41.xml"/><Relationship Id="rId7" Type="http://schemas.openxmlformats.org/officeDocument/2006/relationships/image" Target="../media/image11.png"/><Relationship Id="rId2" Type="http://schemas.openxmlformats.org/officeDocument/2006/relationships/customXml" Target="../../customXml/item6.xml"/><Relationship Id="rId1" Type="http://schemas.openxmlformats.org/officeDocument/2006/relationships/customXml" Target="../../customXml/item11.xml"/><Relationship Id="rId6" Type="http://schemas.openxmlformats.org/officeDocument/2006/relationships/slideMaster" Target="../slideMasters/slideMaster4.xml"/><Relationship Id="rId5" Type="http://schemas.openxmlformats.org/officeDocument/2006/relationships/customXml" Target="../../customXml/item32.xml"/><Relationship Id="rId4" Type="http://schemas.openxmlformats.org/officeDocument/2006/relationships/customXml" Target="../../customXml/item2.xml"/></Relationships>
</file>

<file path=ppt/slideLayouts/_rels/slideLayout103.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12.png"/><Relationship Id="rId2" Type="http://schemas.openxmlformats.org/officeDocument/2006/relationships/customXml" Target="../../customXml/item9.xml"/><Relationship Id="rId1" Type="http://schemas.openxmlformats.org/officeDocument/2006/relationships/customXml" Target="../../customXml/item33.xml"/><Relationship Id="rId6" Type="http://schemas.openxmlformats.org/officeDocument/2006/relationships/slideMaster" Target="../slideMasters/slideMaster4.xml"/><Relationship Id="rId5" Type="http://schemas.openxmlformats.org/officeDocument/2006/relationships/customXml" Target="../../customXml/item49.xml"/><Relationship Id="rId4" Type="http://schemas.openxmlformats.org/officeDocument/2006/relationships/customXml" Target="../../customXml/item3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customXml" Target="../../customXml/item45.xml"/><Relationship Id="rId7" Type="http://schemas.openxmlformats.org/officeDocument/2006/relationships/image" Target="../media/image11.png"/><Relationship Id="rId2" Type="http://schemas.openxmlformats.org/officeDocument/2006/relationships/customXml" Target="../../customXml/item1.xml"/><Relationship Id="rId1" Type="http://schemas.openxmlformats.org/officeDocument/2006/relationships/customXml" Target="../../customXml/item16.xml"/><Relationship Id="rId6" Type="http://schemas.openxmlformats.org/officeDocument/2006/relationships/slideMaster" Target="../slideMasters/slideMaster3.xml"/><Relationship Id="rId5" Type="http://schemas.openxmlformats.org/officeDocument/2006/relationships/customXml" Target="../../customXml/item5.xml"/><Relationship Id="rId4" Type="http://schemas.openxmlformats.org/officeDocument/2006/relationships/customXml" Target="../../customXml/item31.xml"/></Relationships>
</file>

<file path=ppt/slideLayouts/_rels/slideLayout77.xml.rels><?xml version="1.0" encoding="UTF-8" standalone="yes"?>
<Relationships xmlns="http://schemas.openxmlformats.org/package/2006/relationships"><Relationship Id="rId3" Type="http://schemas.openxmlformats.org/officeDocument/2006/relationships/customXml" Target="../../customXml/item28.xml"/><Relationship Id="rId7" Type="http://schemas.openxmlformats.org/officeDocument/2006/relationships/image" Target="../media/image11.png"/><Relationship Id="rId2" Type="http://schemas.openxmlformats.org/officeDocument/2006/relationships/customXml" Target="../../customXml/item29.xml"/><Relationship Id="rId1" Type="http://schemas.openxmlformats.org/officeDocument/2006/relationships/customXml" Target="../../customXml/item26.xml"/><Relationship Id="rId6" Type="http://schemas.openxmlformats.org/officeDocument/2006/relationships/slideMaster" Target="../slideMasters/slideMaster3.xml"/><Relationship Id="rId5" Type="http://schemas.openxmlformats.org/officeDocument/2006/relationships/customXml" Target="../../customXml/item13.xml"/><Relationship Id="rId4" Type="http://schemas.openxmlformats.org/officeDocument/2006/relationships/customXml" Target="../../customXml/item21.xml"/></Relationships>
</file>

<file path=ppt/slideLayouts/_rels/slideLayout78.xml.rels><?xml version="1.0" encoding="UTF-8" standalone="yes"?>
<Relationships xmlns="http://schemas.openxmlformats.org/package/2006/relationships"><Relationship Id="rId3" Type="http://schemas.openxmlformats.org/officeDocument/2006/relationships/customXml" Target="../../customXml/item38.xml"/><Relationship Id="rId7" Type="http://schemas.openxmlformats.org/officeDocument/2006/relationships/image" Target="../media/image12.png"/><Relationship Id="rId2" Type="http://schemas.openxmlformats.org/officeDocument/2006/relationships/customXml" Target="../../customXml/item39.xml"/><Relationship Id="rId1" Type="http://schemas.openxmlformats.org/officeDocument/2006/relationships/customXml" Target="../../customXml/item4.xml"/><Relationship Id="rId6" Type="http://schemas.openxmlformats.org/officeDocument/2006/relationships/slideMaster" Target="../slideMasters/slideMaster3.xml"/><Relationship Id="rId5" Type="http://schemas.openxmlformats.org/officeDocument/2006/relationships/customXml" Target="../../customXml/item23.xml"/><Relationship Id="rId4" Type="http://schemas.openxmlformats.org/officeDocument/2006/relationships/customXml" Target="../../customXml/item1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a:extLst>
              <a:ext uri="{FF2B5EF4-FFF2-40B4-BE49-F238E27FC236}">
                <a16:creationId xmlns:a16="http://schemas.microsoft.com/office/drawing/2014/main" id="{DA9E624C-4733-4D73-92DF-7BBADBDA1554}"/>
              </a:ext>
            </a:extLst>
          </p:cNvPr>
          <p:cNvPicPr>
            <a:picLocks noChangeAspect="1"/>
          </p:cNvPicPr>
          <p:nvPr userDrawn="1"/>
        </p:nvPicPr>
        <p:blipFill rotWithShape="1">
          <a:blip r:embed="rId3"/>
          <a:srcRect r="33264"/>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8162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6143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189266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47378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086149235"/>
      </p:ext>
    </p:extLst>
  </p:cSld>
  <p:clrMapOvr>
    <a:masterClrMapping/>
  </p:clrMapOvr>
  <p:transition>
    <p:fade/>
  </p:transition>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54921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157989"/>
      </p:ext>
    </p:extLst>
  </p:cSld>
  <p:clrMapOvr>
    <a:masterClrMapping/>
  </p:clrMapOvr>
  <p:transition>
    <p:fade/>
  </p:transition>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2960125"/>
      </p:ext>
    </p:extLst>
  </p:cSld>
  <p:clrMapOvr>
    <a:masterClrMapping/>
  </p:clrMapOvr>
  <p:transition>
    <p:fade/>
  </p:transition>
  <p:extLst>
    <p:ext uri="{DCECCB84-F9BA-43D5-87BE-67443E8EF086}">
      <p15:sldGuideLst xmlns:p15="http://schemas.microsoft.com/office/powerpoint/2012/main"/>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621794"/>
      </p:ext>
    </p:extLst>
  </p:cSld>
  <p:clrMapOvr>
    <a:masterClrMapping/>
  </p:clrMapOvr>
  <p:transition>
    <p:fade/>
  </p:transition>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8203092"/>
      </p:ext>
    </p:extLst>
  </p:cSld>
  <p:clrMapOvr>
    <a:masterClrMapping/>
  </p:clrMapOvr>
  <p:transition>
    <p:fade/>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789056"/>
      </p:ext>
    </p:extLst>
  </p:cSld>
  <p:clrMapOvr>
    <a:masterClrMapping/>
  </p:clrMapOvr>
  <p:transition>
    <p:fade/>
  </p:transition>
  <p:extLst>
    <p:ext uri="{DCECCB84-F9BA-43D5-87BE-67443E8EF086}">
      <p15:sldGuideLst xmlns:p15="http://schemas.microsoft.com/office/powerpoint/2012/main"/>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2268868249"/>
      </p:ext>
    </p:extLst>
  </p:cSld>
  <p:clrMapOvr>
    <a:masterClrMapping/>
  </p:clrMapOvr>
  <p:transition>
    <p:fade/>
  </p:transition>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426428580"/>
      </p:ext>
    </p:extLst>
  </p:cSld>
  <p:clrMapOvr>
    <a:masterClrMapping/>
  </p:clrMapOvr>
  <p:transition>
    <p:fade/>
  </p:transition>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84252"/>
      </p:ext>
    </p:extLst>
  </p:cSld>
  <p:clrMapOvr>
    <a:masterClrMapping/>
  </p:clrMapOvr>
  <p:transition>
    <p:fade/>
  </p:transition>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787142"/>
      </p:ext>
    </p:extLst>
  </p:cSld>
  <p:clrMapOvr>
    <a:masterClrMapping/>
  </p:clrMapOvr>
  <p:transition>
    <p:fade/>
  </p:transition>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540181335"/>
      </p:ext>
    </p:extLst>
  </p:cSld>
  <p:clrMapOvr>
    <a:masterClrMapping/>
  </p:clrMapOvr>
  <p:transition>
    <p:fade/>
  </p:transition>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4023366371"/>
      </p:ext>
    </p:extLst>
  </p:cSld>
  <p:clrMapOvr>
    <a:masterClrMapping/>
  </p:clrMapOvr>
  <p:transition>
    <p:fade/>
  </p:transition>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369599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1145404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1915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455815"/>
      </p:ext>
    </p:extLst>
  </p:cSld>
  <p:clrMapOvr>
    <a:masterClrMapping/>
  </p:clrMapOvr>
  <p:transition>
    <p:fade/>
  </p:transition>
  <p:extLst>
    <p:ext uri="{DCECCB84-F9BA-43D5-87BE-67443E8EF086}">
      <p15:sldGuideLst xmlns:p15="http://schemas.microsoft.com/office/powerpoint/2012/main"/>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16514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363560"/>
      </p:ext>
    </p:extLst>
  </p:cSld>
  <p:clrMapOvr>
    <a:masterClrMapping/>
  </p:clrMapOvr>
  <p:transition>
    <p:fade/>
  </p:transition>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pic>
        <p:nvPicPr>
          <p:cNvPr id="4" name="MS logo white - EMF" descr="Microsoft logo white text version">
            <a:extLst>
              <a:ext uri="{FF2B5EF4-FFF2-40B4-BE49-F238E27FC236}">
                <a16:creationId xmlns:a16="http://schemas.microsoft.com/office/drawing/2014/main" id="{2FBCA797-6B63-450B-9C1D-3A2547A290C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6453EE5D-69B5-4EF6-A3C0-398432303EE5}"/>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0669869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64857449"/>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81625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2"/>
        <p:cNvGrpSpPr/>
        <p:nvPr/>
      </p:nvGrpSpPr>
      <p:grpSpPr>
        <a:xfrm>
          <a:off x="0" y="0"/>
          <a:ext cx="0" cy="0"/>
          <a:chOff x="0" y="0"/>
          <a:chExt cx="0" cy="0"/>
        </a:xfrm>
      </p:grpSpPr>
      <p:pic>
        <p:nvPicPr>
          <p:cNvPr id="13" name="Google Shape;13;p2"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
        <p:nvSpPr>
          <p:cNvPr id="14" name="Google Shape;14;p2"/>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noAutofit/>
          </a:bodyPr>
          <a:lstStyle>
            <a:lvl1pPr lvl="0" algn="l">
              <a:lnSpc>
                <a:spcPct val="100000"/>
              </a:lnSpc>
              <a:spcBef>
                <a:spcPts val="0"/>
              </a:spcBef>
              <a:spcAft>
                <a:spcPts val="0"/>
              </a:spcAft>
              <a:buClr>
                <a:srgbClr val="50E6FF"/>
              </a:buClr>
              <a:buSzPts val="3600"/>
              <a:buFont typeface="Quattrocento Sans"/>
              <a:buNone/>
              <a:defRPr sz="3600">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 name="Google Shape;15;p2"/>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100000"/>
              </a:lnSpc>
              <a:spcBef>
                <a:spcPts val="360"/>
              </a:spcBef>
              <a:spcAft>
                <a:spcPts val="0"/>
              </a:spcAft>
              <a:buClr>
                <a:schemeClr val="lt1"/>
              </a:buClr>
              <a:buSzPts val="1620"/>
              <a:buChar char="·"/>
              <a:defRPr/>
            </a:lvl2pPr>
            <a:lvl3pPr marL="1371600" lvl="2" indent="-331469" algn="l">
              <a:lnSpc>
                <a:spcPct val="100000"/>
              </a:lnSpc>
              <a:spcBef>
                <a:spcPts val="360"/>
              </a:spcBef>
              <a:spcAft>
                <a:spcPts val="0"/>
              </a:spcAft>
              <a:buClr>
                <a:schemeClr val="lt1"/>
              </a:buClr>
              <a:buSzPts val="1620"/>
              <a:buChar char="·"/>
              <a:defRPr/>
            </a:lvl3pPr>
            <a:lvl4pPr marL="1828800" lvl="3" indent="-331469" algn="l">
              <a:lnSpc>
                <a:spcPct val="100000"/>
              </a:lnSpc>
              <a:spcBef>
                <a:spcPts val="360"/>
              </a:spcBef>
              <a:spcAft>
                <a:spcPts val="0"/>
              </a:spcAft>
              <a:buClr>
                <a:schemeClr val="lt1"/>
              </a:buClr>
              <a:buSzPts val="1620"/>
              <a:buChar char="·"/>
              <a:defRPr/>
            </a:lvl4pPr>
            <a:lvl5pPr marL="2286000" lvl="4" indent="-331470" algn="l">
              <a:lnSpc>
                <a:spcPct val="10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extLst>
      <p:ext uri="{BB962C8B-B14F-4D97-AF65-F5344CB8AC3E}">
        <p14:creationId xmlns:p14="http://schemas.microsoft.com/office/powerpoint/2010/main" val="34588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non-bulleted text">
  <p:cSld name="1_Title and non-bulleted text">
    <p:spTree>
      <p:nvGrpSpPr>
        <p:cNvPr id="1" name="Shape 79"/>
        <p:cNvGrpSpPr/>
        <p:nvPr/>
      </p:nvGrpSpPr>
      <p:grpSpPr>
        <a:xfrm>
          <a:off x="0" y="0"/>
          <a:ext cx="0" cy="0"/>
          <a:chOff x="0" y="0"/>
          <a:chExt cx="0" cy="0"/>
        </a:xfrm>
      </p:grpSpPr>
      <p:sp>
        <p:nvSpPr>
          <p:cNvPr id="80" name="Google Shape;80;p9"/>
          <p:cNvSpPr txBox="1">
            <a:spLocks noGrp="1"/>
          </p:cNvSpPr>
          <p:nvPr>
            <p:ph type="title"/>
          </p:nvPr>
        </p:nvSpPr>
        <p:spPr>
          <a:xfrm>
            <a:off x="358570" y="358621"/>
            <a:ext cx="11474238" cy="896552"/>
          </a:xfrm>
          <a:prstGeom prst="rect">
            <a:avLst/>
          </a:prstGeom>
          <a:noFill/>
          <a:ln>
            <a:noFill/>
          </a:ln>
        </p:spPr>
        <p:txBody>
          <a:bodyPr spcFirstLastPara="1" wrap="square" lIns="91425" tIns="91425" rIns="91425" bIns="91425" anchor="t" anchorCtr="0">
            <a:noAutofit/>
          </a:bodyPr>
          <a:lstStyle>
            <a:lvl1pPr lvl="0" algn="l">
              <a:lnSpc>
                <a:spcPct val="90000"/>
              </a:lnSpc>
              <a:spcBef>
                <a:spcPts val="0"/>
              </a:spcBef>
              <a:spcAft>
                <a:spcPts val="0"/>
              </a:spcAft>
              <a:buClr>
                <a:srgbClr val="0078D7"/>
              </a:buClr>
              <a:buSzPts val="4705"/>
              <a:buFont typeface="Quattrocento Sans"/>
              <a:buNone/>
              <a:defRPr>
                <a:solidFill>
                  <a:srgbClr val="0078D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9"/>
          <p:cNvSpPr txBox="1">
            <a:spLocks noGrp="1"/>
          </p:cNvSpPr>
          <p:nvPr>
            <p:ph type="body" idx="1"/>
          </p:nvPr>
        </p:nvSpPr>
        <p:spPr>
          <a:xfrm>
            <a:off x="358570" y="1344828"/>
            <a:ext cx="11474238" cy="2003747"/>
          </a:xfrm>
          <a:prstGeom prst="rect">
            <a:avLst/>
          </a:prstGeom>
          <a:noFill/>
          <a:ln>
            <a:noFill/>
          </a:ln>
        </p:spPr>
        <p:txBody>
          <a:bodyPr spcFirstLastPara="1" wrap="square" lIns="91425" tIns="91425" rIns="91425" bIns="91425" anchor="t" anchorCtr="0">
            <a:noAutofit/>
          </a:bodyPr>
          <a:lstStyle>
            <a:lvl1pPr marL="457200" lvl="0" indent="-228600" algn="l">
              <a:lnSpc>
                <a:spcPct val="90000"/>
              </a:lnSpc>
              <a:spcBef>
                <a:spcPts val="588"/>
              </a:spcBef>
              <a:spcAft>
                <a:spcPts val="0"/>
              </a:spcAft>
              <a:buClr>
                <a:srgbClr val="0072C6"/>
              </a:buClr>
              <a:buSzPts val="2471"/>
              <a:buNone/>
              <a:defRPr sz="2745">
                <a:solidFill>
                  <a:srgbClr val="0072C6"/>
                </a:solidFill>
                <a:latin typeface="Quattrocento Sans"/>
                <a:ea typeface="Quattrocento Sans"/>
                <a:cs typeface="Quattrocento Sans"/>
                <a:sym typeface="Quattrocento Sans"/>
              </a:defRPr>
            </a:lvl1pPr>
            <a:lvl2pPr marL="914400" lvl="1" indent="-228600" algn="l">
              <a:lnSpc>
                <a:spcPct val="90000"/>
              </a:lnSpc>
              <a:spcBef>
                <a:spcPts val="588"/>
              </a:spcBef>
              <a:spcAft>
                <a:spcPts val="0"/>
              </a:spcAft>
              <a:buClr>
                <a:schemeClr val="dk1"/>
              </a:buClr>
              <a:buSzPts val="1765"/>
              <a:buFont typeface="Quattrocento Sans"/>
              <a:buNone/>
              <a:defRPr sz="1961"/>
            </a:lvl2pPr>
            <a:lvl3pPr marL="1371600" lvl="2" indent="-228600" algn="l">
              <a:lnSpc>
                <a:spcPct val="90000"/>
              </a:lnSpc>
              <a:spcBef>
                <a:spcPts val="588"/>
              </a:spcBef>
              <a:spcAft>
                <a:spcPts val="0"/>
              </a:spcAft>
              <a:buClr>
                <a:schemeClr val="dk1"/>
              </a:buClr>
              <a:buSzPts val="1765"/>
              <a:buNone/>
              <a:defRPr/>
            </a:lvl3pPr>
            <a:lvl4pPr marL="1828800" lvl="3" indent="-228600" algn="l">
              <a:lnSpc>
                <a:spcPct val="90000"/>
              </a:lnSpc>
              <a:spcBef>
                <a:spcPts val="588"/>
              </a:spcBef>
              <a:spcAft>
                <a:spcPts val="0"/>
              </a:spcAft>
              <a:buClr>
                <a:schemeClr val="dk1"/>
              </a:buClr>
              <a:buSzPts val="1765"/>
              <a:buNone/>
              <a:defRPr/>
            </a:lvl4pPr>
            <a:lvl5pPr marL="2286000" lvl="4" indent="-228600" algn="l">
              <a:lnSpc>
                <a:spcPct val="90000"/>
              </a:lnSpc>
              <a:spcBef>
                <a:spcPts val="588"/>
              </a:spcBef>
              <a:spcAft>
                <a:spcPts val="0"/>
              </a:spcAft>
              <a:buClr>
                <a:schemeClr val="dk1"/>
              </a:buClr>
              <a:buSzPts val="1765"/>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243893544"/>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93B5358D-59E9-41B5-81E2-713C691833A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6/8/20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34934017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6/8/20</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38000247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316444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999376"/>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2840592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639466"/>
            <a:ext cx="10515600" cy="923010"/>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2DA03090-7B89-A74E-99C5-5089F8C49D4E}" type="datetimeFigureOut">
              <a:rPr lang="en-US" smtClean="0"/>
              <a:t>6/8/20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16793236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a:extLst>
              <a:ext uri="{FF2B5EF4-FFF2-40B4-BE49-F238E27FC236}">
                <a16:creationId xmlns:a16="http://schemas.microsoft.com/office/drawing/2014/main" id="{356D71E8-6B9D-E840-AD11-A4EFC11A792E}"/>
              </a:ext>
            </a:extLst>
          </p:cNvPr>
          <p:cNvPicPr>
            <a:picLocks noChangeAspect="1"/>
          </p:cNvPicPr>
          <p:nvPr userDrawn="1"/>
        </p:nvPicPr>
        <p:blipFill rotWithShape="1">
          <a:blip r:embed="rId3"/>
          <a:srcRect r="33264"/>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black and silver text on a screen&#10;&#10;Description automatically generated">
            <a:extLst>
              <a:ext uri="{FF2B5EF4-FFF2-40B4-BE49-F238E27FC236}">
                <a16:creationId xmlns:a16="http://schemas.microsoft.com/office/drawing/2014/main" id="{84CDFD7B-7173-D049-99AA-A43E9BEE9EAB}"/>
              </a:ext>
            </a:extLst>
          </p:cNvPr>
          <p:cNvPicPr>
            <a:picLocks noChangeAspect="1"/>
          </p:cNvPicPr>
          <p:nvPr userDrawn="1"/>
        </p:nvPicPr>
        <p:blipFill rotWithShape="1">
          <a:blip r:embed="rId3"/>
          <a:srcRect l="33209"/>
          <a:stretch/>
        </p:blipFill>
        <p:spPr>
          <a:xfrm>
            <a:off x="5325035" y="0"/>
            <a:ext cx="6866965"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Tree>
    <p:extLst>
      <p:ext uri="{BB962C8B-B14F-4D97-AF65-F5344CB8AC3E}">
        <p14:creationId xmlns:p14="http://schemas.microsoft.com/office/powerpoint/2010/main" val="32129401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dirty="0"/>
              <a:t>Click to edit Master title style</a:t>
            </a:r>
          </a:p>
        </p:txBody>
      </p:sp>
    </p:spTree>
    <p:extLst>
      <p:ext uri="{BB962C8B-B14F-4D97-AF65-F5344CB8AC3E}">
        <p14:creationId xmlns:p14="http://schemas.microsoft.com/office/powerpoint/2010/main" val="21422804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11860585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337918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dirty="0"/>
              <a:t>Click to edit Master title style</a:t>
            </a:r>
          </a:p>
        </p:txBody>
      </p:sp>
    </p:spTree>
    <p:extLst>
      <p:ext uri="{BB962C8B-B14F-4D97-AF65-F5344CB8AC3E}">
        <p14:creationId xmlns:p14="http://schemas.microsoft.com/office/powerpoint/2010/main" val="2541320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35081059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124569309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dirty="0"/>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dirty="0"/>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dirty="0"/>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dirty="0"/>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dirty="0"/>
              <a:t>Click to edit Master title style</a:t>
            </a:r>
          </a:p>
        </p:txBody>
      </p:sp>
    </p:spTree>
    <p:extLst>
      <p:ext uri="{BB962C8B-B14F-4D97-AF65-F5344CB8AC3E}">
        <p14:creationId xmlns:p14="http://schemas.microsoft.com/office/powerpoint/2010/main" val="22635383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17669625"/>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dirty="0"/>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dirty="0"/>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70596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dirty="0"/>
              <a:t>Title</a:t>
            </a:r>
          </a:p>
        </p:txBody>
      </p:sp>
    </p:spTree>
    <p:extLst>
      <p:ext uri="{BB962C8B-B14F-4D97-AF65-F5344CB8AC3E}">
        <p14:creationId xmlns:p14="http://schemas.microsoft.com/office/powerpoint/2010/main" val="22143990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dirty="0"/>
              <a:t>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Tree>
    <p:extLst>
      <p:ext uri="{BB962C8B-B14F-4D97-AF65-F5344CB8AC3E}">
        <p14:creationId xmlns:p14="http://schemas.microsoft.com/office/powerpoint/2010/main" val="9099256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dirty="0"/>
              <a:t>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Tree>
    <p:extLst>
      <p:ext uri="{BB962C8B-B14F-4D97-AF65-F5344CB8AC3E}">
        <p14:creationId xmlns:p14="http://schemas.microsoft.com/office/powerpoint/2010/main" val="32134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58570" y="1344828"/>
            <a:ext cx="11474238" cy="1709058"/>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4919017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7667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Tm="15000">
        <p:fade/>
      </p:transition>
    </mc:Choice>
    <mc:Fallback xmlns="">
      <p:transition spd="med" advTm="15000">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999376"/>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40178934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6/8/20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357664630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6/8/20</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144593778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6/8/20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4756211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614355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41892662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34737835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2086149235"/>
      </p:ext>
    </p:extLst>
  </p:cSld>
  <p:clrMapOvr>
    <a:masterClrMapping/>
  </p:clrMapOvr>
  <p:transition>
    <p:fade/>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549217"/>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5157989"/>
      </p:ext>
    </p:extLst>
  </p:cSld>
  <p:clrMapOvr>
    <a:masterClrMapping/>
  </p:clrMapOvr>
  <p:transition>
    <p:fade/>
  </p:transition>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2960125"/>
      </p:ext>
    </p:extLst>
  </p:cSld>
  <p:clrMapOvr>
    <a:masterClrMapping/>
  </p:clrMapOvr>
  <p:transition>
    <p:fade/>
  </p:transition>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9621794"/>
      </p:ext>
    </p:extLst>
  </p:cSld>
  <p:clrMapOvr>
    <a:masterClrMapping/>
  </p:clrMapOvr>
  <p:transition>
    <p:fade/>
  </p:transition>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8203092"/>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47789056"/>
      </p:ext>
    </p:extLst>
  </p:cSld>
  <p:clrMapOvr>
    <a:masterClrMapping/>
  </p:clrMapOvr>
  <p:transition>
    <p:fade/>
  </p:transition>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Tree>
    <p:extLst>
      <p:ext uri="{BB962C8B-B14F-4D97-AF65-F5344CB8AC3E}">
        <p14:creationId xmlns:p14="http://schemas.microsoft.com/office/powerpoint/2010/main" val="2268868249"/>
      </p:ext>
    </p:extLst>
  </p:cSld>
  <p:clrMapOvr>
    <a:masterClrMapping/>
  </p:clrMapOvr>
  <p:transition>
    <p:fade/>
  </p:transition>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3426428580"/>
      </p:ext>
    </p:extLst>
  </p:cSld>
  <p:clrMapOvr>
    <a:masterClrMapping/>
  </p:clrMapOvr>
  <p:transition>
    <p:fade/>
  </p:transition>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984252"/>
      </p:ext>
    </p:extLst>
  </p:cSld>
  <p:clrMapOvr>
    <a:masterClrMapping/>
  </p:clrMapOvr>
  <p:transition>
    <p:fade/>
  </p:transition>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0787142"/>
      </p:ext>
    </p:extLst>
  </p:cSld>
  <p:clrMapOvr>
    <a:masterClrMapping/>
  </p:clrMapOvr>
  <p:transition>
    <p:fade/>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3540181335"/>
      </p:ext>
    </p:extLst>
  </p:cSld>
  <p:clrMapOvr>
    <a:masterClrMapping/>
  </p:clrMapOvr>
  <p:transition>
    <p:fade/>
  </p:transition>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4023366371"/>
      </p:ext>
    </p:extLst>
  </p:cSld>
  <p:clrMapOvr>
    <a:masterClrMapping/>
  </p:clrMapOvr>
  <p:transition>
    <p:fade/>
  </p:transition>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4369599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a:t>Speaker Name</a:t>
            </a:r>
          </a:p>
        </p:txBody>
      </p:sp>
    </p:spTree>
    <p:extLst>
      <p:ext uri="{BB962C8B-B14F-4D97-AF65-F5344CB8AC3E}">
        <p14:creationId xmlns:p14="http://schemas.microsoft.com/office/powerpoint/2010/main" val="11454043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3191560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1455815"/>
      </p:ext>
    </p:extLst>
  </p:cSld>
  <p:clrMapOvr>
    <a:masterClrMapping/>
  </p:clrMapOvr>
  <p:transition>
    <p:fade/>
  </p:transition>
  <p:extLst>
    <p:ext uri="{DCECCB84-F9BA-43D5-87BE-67443E8EF086}">
      <p15:sldGuideLst xmlns:p15="http://schemas.microsoft.com/office/powerpoint/2012/main"/>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16514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363560"/>
      </p:ext>
    </p:extLst>
  </p:cSld>
  <p:clrMapOvr>
    <a:masterClrMapping/>
  </p:clrMapOvr>
  <p:transition>
    <p:fade/>
  </p:transition>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pic>
        <p:nvPicPr>
          <p:cNvPr id="4" name="MS logo white - EMF" descr="Microsoft logo white text version">
            <a:extLst>
              <a:ext uri="{FF2B5EF4-FFF2-40B4-BE49-F238E27FC236}">
                <a16:creationId xmlns:a16="http://schemas.microsoft.com/office/drawing/2014/main" id="{2FBCA797-6B63-450B-9C1D-3A2547A290C0}"/>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6453EE5D-69B5-4EF6-A3C0-398432303EE5}"/>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06698692"/>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64857449"/>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theme" Target="../theme/theme2.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8" Type="http://schemas.openxmlformats.org/officeDocument/2006/relationships/slideLayout" Target="../slideLayouts/slideLayout45.xml"/><Relationship Id="rId3"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26" Type="http://schemas.openxmlformats.org/officeDocument/2006/relationships/theme" Target="../theme/theme3.xml"/><Relationship Id="rId21" Type="http://schemas.openxmlformats.org/officeDocument/2006/relationships/slideLayout" Target="../slideLayouts/slideLayout96.xml"/><Relationship Id="rId34" Type="http://schemas.openxmlformats.org/officeDocument/2006/relationships/tags" Target="../tags/tag8.xml"/><Relationship Id="rId42" Type="http://schemas.openxmlformats.org/officeDocument/2006/relationships/tags" Target="../tags/tag16.xml"/><Relationship Id="rId47" Type="http://schemas.openxmlformats.org/officeDocument/2006/relationships/tags" Target="../tags/tag21.xml"/><Relationship Id="rId50" Type="http://schemas.openxmlformats.org/officeDocument/2006/relationships/tags" Target="../tags/tag24.xml"/><Relationship Id="rId55" Type="http://schemas.openxmlformats.org/officeDocument/2006/relationships/tags" Target="../tags/tag29.xml"/><Relationship Id="rId63" Type="http://schemas.openxmlformats.org/officeDocument/2006/relationships/tags" Target="../tags/tag37.xml"/><Relationship Id="rId7" Type="http://schemas.openxmlformats.org/officeDocument/2006/relationships/slideLayout" Target="../slideLayouts/slideLayout82.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9" Type="http://schemas.openxmlformats.org/officeDocument/2006/relationships/tags" Target="../tags/tag3.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tags" Target="../tags/tag6.xml"/><Relationship Id="rId37" Type="http://schemas.openxmlformats.org/officeDocument/2006/relationships/tags" Target="../tags/tag11.xml"/><Relationship Id="rId40" Type="http://schemas.openxmlformats.org/officeDocument/2006/relationships/tags" Target="../tags/tag14.xml"/><Relationship Id="rId45" Type="http://schemas.openxmlformats.org/officeDocument/2006/relationships/tags" Target="../tags/tag19.xml"/><Relationship Id="rId53" Type="http://schemas.openxmlformats.org/officeDocument/2006/relationships/tags" Target="../tags/tag27.xml"/><Relationship Id="rId58" Type="http://schemas.openxmlformats.org/officeDocument/2006/relationships/tags" Target="../tags/tag32.xml"/><Relationship Id="rId5" Type="http://schemas.openxmlformats.org/officeDocument/2006/relationships/slideLayout" Target="../slideLayouts/slideLayout80.xml"/><Relationship Id="rId61" Type="http://schemas.openxmlformats.org/officeDocument/2006/relationships/tags" Target="../tags/tag35.xml"/><Relationship Id="rId19" Type="http://schemas.openxmlformats.org/officeDocument/2006/relationships/slideLayout" Target="../slideLayouts/slideLayout9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tags" Target="../tags/tag1.xml"/><Relationship Id="rId30" Type="http://schemas.openxmlformats.org/officeDocument/2006/relationships/tags" Target="../tags/tag4.xml"/><Relationship Id="rId35" Type="http://schemas.openxmlformats.org/officeDocument/2006/relationships/tags" Target="../tags/tag9.xml"/><Relationship Id="rId43" Type="http://schemas.openxmlformats.org/officeDocument/2006/relationships/tags" Target="../tags/tag17.xml"/><Relationship Id="rId48" Type="http://schemas.openxmlformats.org/officeDocument/2006/relationships/tags" Target="../tags/tag22.xml"/><Relationship Id="rId56" Type="http://schemas.openxmlformats.org/officeDocument/2006/relationships/tags" Target="../tags/tag30.xml"/><Relationship Id="rId64" Type="http://schemas.openxmlformats.org/officeDocument/2006/relationships/tags" Target="../tags/tag38.xml"/><Relationship Id="rId8" Type="http://schemas.openxmlformats.org/officeDocument/2006/relationships/slideLayout" Target="../slideLayouts/slideLayout83.xml"/><Relationship Id="rId51" Type="http://schemas.openxmlformats.org/officeDocument/2006/relationships/tags" Target="../tags/tag25.xml"/><Relationship Id="rId3" Type="http://schemas.openxmlformats.org/officeDocument/2006/relationships/slideLayout" Target="../slideLayouts/slideLayout78.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33" Type="http://schemas.openxmlformats.org/officeDocument/2006/relationships/tags" Target="../tags/tag7.xml"/><Relationship Id="rId38" Type="http://schemas.openxmlformats.org/officeDocument/2006/relationships/tags" Target="../tags/tag12.xml"/><Relationship Id="rId46" Type="http://schemas.openxmlformats.org/officeDocument/2006/relationships/tags" Target="../tags/tag20.xml"/><Relationship Id="rId59" Type="http://schemas.openxmlformats.org/officeDocument/2006/relationships/tags" Target="../tags/tag33.xml"/><Relationship Id="rId20" Type="http://schemas.openxmlformats.org/officeDocument/2006/relationships/slideLayout" Target="../slideLayouts/slideLayout95.xml"/><Relationship Id="rId41" Type="http://schemas.openxmlformats.org/officeDocument/2006/relationships/tags" Target="../tags/tag15.xml"/><Relationship Id="rId54" Type="http://schemas.openxmlformats.org/officeDocument/2006/relationships/tags" Target="../tags/tag28.xml"/><Relationship Id="rId62" Type="http://schemas.openxmlformats.org/officeDocument/2006/relationships/tags" Target="../tags/tag36.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tags" Target="../tags/tag2.xml"/><Relationship Id="rId36" Type="http://schemas.openxmlformats.org/officeDocument/2006/relationships/tags" Target="../tags/tag10.xml"/><Relationship Id="rId49" Type="http://schemas.openxmlformats.org/officeDocument/2006/relationships/tags" Target="../tags/tag23.xml"/><Relationship Id="rId57" Type="http://schemas.openxmlformats.org/officeDocument/2006/relationships/tags" Target="../tags/tag31.xml"/><Relationship Id="rId10" Type="http://schemas.openxmlformats.org/officeDocument/2006/relationships/slideLayout" Target="../slideLayouts/slideLayout85.xml"/><Relationship Id="rId31" Type="http://schemas.openxmlformats.org/officeDocument/2006/relationships/tags" Target="../tags/tag5.xml"/><Relationship Id="rId44" Type="http://schemas.openxmlformats.org/officeDocument/2006/relationships/tags" Target="../tags/tag18.xml"/><Relationship Id="rId52" Type="http://schemas.openxmlformats.org/officeDocument/2006/relationships/tags" Target="../tags/tag26.xml"/><Relationship Id="rId60" Type="http://schemas.openxmlformats.org/officeDocument/2006/relationships/tags" Target="../tags/tag34.xml"/><Relationship Id="rId65" Type="http://schemas.openxmlformats.org/officeDocument/2006/relationships/tags" Target="../tags/tag39.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39" Type="http://schemas.openxmlformats.org/officeDocument/2006/relationships/tags" Target="../tags/tag13.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26.xml"/><Relationship Id="rId21" Type="http://schemas.openxmlformats.org/officeDocument/2006/relationships/slideLayout" Target="../slideLayouts/slideLayout121.xml"/><Relationship Id="rId34" Type="http://schemas.openxmlformats.org/officeDocument/2006/relationships/tags" Target="../tags/tag45.xml"/><Relationship Id="rId42" Type="http://schemas.openxmlformats.org/officeDocument/2006/relationships/tags" Target="../tags/tag53.xml"/><Relationship Id="rId47" Type="http://schemas.openxmlformats.org/officeDocument/2006/relationships/tags" Target="../tags/tag58.xml"/><Relationship Id="rId50" Type="http://schemas.openxmlformats.org/officeDocument/2006/relationships/tags" Target="../tags/tag61.xml"/><Relationship Id="rId55" Type="http://schemas.openxmlformats.org/officeDocument/2006/relationships/tags" Target="../tags/tag66.xml"/><Relationship Id="rId63" Type="http://schemas.openxmlformats.org/officeDocument/2006/relationships/tags" Target="../tags/tag74.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6" Type="http://schemas.openxmlformats.org/officeDocument/2006/relationships/slideLayout" Target="../slideLayouts/slideLayout116.xml"/><Relationship Id="rId29" Type="http://schemas.openxmlformats.org/officeDocument/2006/relationships/tags" Target="../tags/tag40.xml"/><Relationship Id="rId11" Type="http://schemas.openxmlformats.org/officeDocument/2006/relationships/slideLayout" Target="../slideLayouts/slideLayout111.xml"/><Relationship Id="rId24" Type="http://schemas.openxmlformats.org/officeDocument/2006/relationships/slideLayout" Target="../slideLayouts/slideLayout124.xml"/><Relationship Id="rId32" Type="http://schemas.openxmlformats.org/officeDocument/2006/relationships/tags" Target="../tags/tag43.xml"/><Relationship Id="rId37" Type="http://schemas.openxmlformats.org/officeDocument/2006/relationships/tags" Target="../tags/tag48.xml"/><Relationship Id="rId40" Type="http://schemas.openxmlformats.org/officeDocument/2006/relationships/tags" Target="../tags/tag51.xml"/><Relationship Id="rId45" Type="http://schemas.openxmlformats.org/officeDocument/2006/relationships/tags" Target="../tags/tag56.xml"/><Relationship Id="rId53" Type="http://schemas.openxmlformats.org/officeDocument/2006/relationships/tags" Target="../tags/tag64.xml"/><Relationship Id="rId58" Type="http://schemas.openxmlformats.org/officeDocument/2006/relationships/tags" Target="../tags/tag69.xml"/><Relationship Id="rId66" Type="http://schemas.openxmlformats.org/officeDocument/2006/relationships/tags" Target="../tags/tag77.xml"/><Relationship Id="rId5" Type="http://schemas.openxmlformats.org/officeDocument/2006/relationships/slideLayout" Target="../slideLayouts/slideLayout105.xml"/><Relationship Id="rId61" Type="http://schemas.openxmlformats.org/officeDocument/2006/relationships/tags" Target="../tags/tag72.xml"/><Relationship Id="rId19" Type="http://schemas.openxmlformats.org/officeDocument/2006/relationships/slideLayout" Target="../slideLayouts/slideLayout119.xml"/><Relationship Id="rId14" Type="http://schemas.openxmlformats.org/officeDocument/2006/relationships/slideLayout" Target="../slideLayouts/slideLayout114.xml"/><Relationship Id="rId22" Type="http://schemas.openxmlformats.org/officeDocument/2006/relationships/slideLayout" Target="../slideLayouts/slideLayout122.xml"/><Relationship Id="rId27" Type="http://schemas.openxmlformats.org/officeDocument/2006/relationships/slideLayout" Target="../slideLayouts/slideLayout127.xml"/><Relationship Id="rId30" Type="http://schemas.openxmlformats.org/officeDocument/2006/relationships/tags" Target="../tags/tag41.xml"/><Relationship Id="rId35" Type="http://schemas.openxmlformats.org/officeDocument/2006/relationships/tags" Target="../tags/tag46.xml"/><Relationship Id="rId43" Type="http://schemas.openxmlformats.org/officeDocument/2006/relationships/tags" Target="../tags/tag54.xml"/><Relationship Id="rId48" Type="http://schemas.openxmlformats.org/officeDocument/2006/relationships/tags" Target="../tags/tag59.xml"/><Relationship Id="rId56" Type="http://schemas.openxmlformats.org/officeDocument/2006/relationships/tags" Target="../tags/tag67.xml"/><Relationship Id="rId64" Type="http://schemas.openxmlformats.org/officeDocument/2006/relationships/tags" Target="../tags/tag75.xml"/><Relationship Id="rId8" Type="http://schemas.openxmlformats.org/officeDocument/2006/relationships/slideLayout" Target="../slideLayouts/slideLayout108.xml"/><Relationship Id="rId51" Type="http://schemas.openxmlformats.org/officeDocument/2006/relationships/tags" Target="../tags/tag62.xml"/><Relationship Id="rId3" Type="http://schemas.openxmlformats.org/officeDocument/2006/relationships/slideLayout" Target="../slideLayouts/slideLayout103.xml"/><Relationship Id="rId12" Type="http://schemas.openxmlformats.org/officeDocument/2006/relationships/slideLayout" Target="../slideLayouts/slideLayout112.xml"/><Relationship Id="rId17" Type="http://schemas.openxmlformats.org/officeDocument/2006/relationships/slideLayout" Target="../slideLayouts/slideLayout117.xml"/><Relationship Id="rId25" Type="http://schemas.openxmlformats.org/officeDocument/2006/relationships/slideLayout" Target="../slideLayouts/slideLayout125.xml"/><Relationship Id="rId33" Type="http://schemas.openxmlformats.org/officeDocument/2006/relationships/tags" Target="../tags/tag44.xml"/><Relationship Id="rId38" Type="http://schemas.openxmlformats.org/officeDocument/2006/relationships/tags" Target="../tags/tag49.xml"/><Relationship Id="rId46" Type="http://schemas.openxmlformats.org/officeDocument/2006/relationships/tags" Target="../tags/tag57.xml"/><Relationship Id="rId59" Type="http://schemas.openxmlformats.org/officeDocument/2006/relationships/tags" Target="../tags/tag70.xml"/><Relationship Id="rId67" Type="http://schemas.openxmlformats.org/officeDocument/2006/relationships/tags" Target="../tags/tag78.xml"/><Relationship Id="rId20" Type="http://schemas.openxmlformats.org/officeDocument/2006/relationships/slideLayout" Target="../slideLayouts/slideLayout120.xml"/><Relationship Id="rId41" Type="http://schemas.openxmlformats.org/officeDocument/2006/relationships/tags" Target="../tags/tag52.xml"/><Relationship Id="rId54" Type="http://schemas.openxmlformats.org/officeDocument/2006/relationships/tags" Target="../tags/tag65.xml"/><Relationship Id="rId62" Type="http://schemas.openxmlformats.org/officeDocument/2006/relationships/tags" Target="../tags/tag73.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5" Type="http://schemas.openxmlformats.org/officeDocument/2006/relationships/slideLayout" Target="../slideLayouts/slideLayout115.xml"/><Relationship Id="rId23" Type="http://schemas.openxmlformats.org/officeDocument/2006/relationships/slideLayout" Target="../slideLayouts/slideLayout123.xml"/><Relationship Id="rId28" Type="http://schemas.openxmlformats.org/officeDocument/2006/relationships/theme" Target="../theme/theme4.xml"/><Relationship Id="rId36" Type="http://schemas.openxmlformats.org/officeDocument/2006/relationships/tags" Target="../tags/tag47.xml"/><Relationship Id="rId49" Type="http://schemas.openxmlformats.org/officeDocument/2006/relationships/tags" Target="../tags/tag60.xml"/><Relationship Id="rId57" Type="http://schemas.openxmlformats.org/officeDocument/2006/relationships/tags" Target="../tags/tag68.xml"/><Relationship Id="rId10" Type="http://schemas.openxmlformats.org/officeDocument/2006/relationships/slideLayout" Target="../slideLayouts/slideLayout110.xml"/><Relationship Id="rId31" Type="http://schemas.openxmlformats.org/officeDocument/2006/relationships/tags" Target="../tags/tag42.xml"/><Relationship Id="rId44" Type="http://schemas.openxmlformats.org/officeDocument/2006/relationships/tags" Target="../tags/tag55.xml"/><Relationship Id="rId52" Type="http://schemas.openxmlformats.org/officeDocument/2006/relationships/tags" Target="../tags/tag63.xml"/><Relationship Id="rId60" Type="http://schemas.openxmlformats.org/officeDocument/2006/relationships/tags" Target="../tags/tag71.xml"/><Relationship Id="rId65" Type="http://schemas.openxmlformats.org/officeDocument/2006/relationships/tags" Target="../tags/tag76.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3" Type="http://schemas.openxmlformats.org/officeDocument/2006/relationships/slideLayout" Target="../slideLayouts/slideLayout113.xml"/><Relationship Id="rId18" Type="http://schemas.openxmlformats.org/officeDocument/2006/relationships/slideLayout" Target="../slideLayouts/slideLayout118.xml"/><Relationship Id="rId39" Type="http://schemas.openxmlformats.org/officeDocument/2006/relationships/tags" Target="../tags/tag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01" r:id="rId33"/>
    <p:sldLayoutId id="2147484802" r:id="rId34"/>
    <p:sldLayoutId id="2147484807" r:id="rId35"/>
    <p:sldLayoutId id="2147484809" r:id="rId36"/>
    <p:sldLayoutId id="2147484839"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711" r:id="rId5"/>
    <p:sldLayoutId id="2147484680" r:id="rId6"/>
    <p:sldLayoutId id="2147484737" r:id="rId7"/>
    <p:sldLayoutId id="2147484682" r:id="rId8"/>
    <p:sldLayoutId id="2147484685" r:id="rId9"/>
    <p:sldLayoutId id="2147484686" r:id="rId10"/>
    <p:sldLayoutId id="2147484764" r:id="rId11"/>
    <p:sldLayoutId id="2147484765" r:id="rId12"/>
    <p:sldLayoutId id="2147484788" r:id="rId13"/>
    <p:sldLayoutId id="2147484789" r:id="rId14"/>
    <p:sldLayoutId id="2147484790" r:id="rId15"/>
    <p:sldLayoutId id="2147484791" r:id="rId16"/>
    <p:sldLayoutId id="2147484792" r:id="rId17"/>
    <p:sldLayoutId id="2147484793" r:id="rId18"/>
    <p:sldLayoutId id="2147484794" r:id="rId19"/>
    <p:sldLayoutId id="2147484795" r:id="rId20"/>
    <p:sldLayoutId id="2147484796" r:id="rId21"/>
    <p:sldLayoutId id="2147484797" r:id="rId22"/>
    <p:sldLayoutId id="2147484798" r:id="rId23"/>
    <p:sldLayoutId id="2147484690" r:id="rId24"/>
    <p:sldLayoutId id="2147484691" r:id="rId25"/>
    <p:sldLayoutId id="2147484694" r:id="rId26"/>
    <p:sldLayoutId id="2147484695" r:id="rId27"/>
    <p:sldLayoutId id="2147484697" r:id="rId28"/>
    <p:sldLayoutId id="2147484699" r:id="rId29"/>
    <p:sldLayoutId id="2147484700" r:id="rId30"/>
    <p:sldLayoutId id="2147484701" r:id="rId31"/>
    <p:sldLayoutId id="2147484702" r:id="rId32"/>
    <p:sldLayoutId id="2147484804" r:id="rId33"/>
    <p:sldLayoutId id="2147484805" r:id="rId34"/>
    <p:sldLayoutId id="2147484806" r:id="rId35"/>
    <p:sldLayoutId id="2147484810" r:id="rId36"/>
    <p:sldLayoutId id="2147484811" r:id="rId37"/>
    <p:sldLayoutId id="2147484812" r:id="rId3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p:custDataLst>
              <p:tags r:id="rId27"/>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28"/>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29"/>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30"/>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31"/>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32"/>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33"/>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34"/>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35"/>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36"/>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37"/>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38"/>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39"/>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40"/>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41"/>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42"/>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43"/>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44"/>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45"/>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46"/>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47"/>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48"/>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49"/>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50"/>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51"/>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52"/>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53"/>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54"/>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55"/>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56"/>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57"/>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58"/>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59"/>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60"/>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61"/>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62"/>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63"/>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64"/>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65"/>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
        <p:nvSpPr>
          <p:cNvPr id="43" name="Title Placeholder 1">
            <a:extLst>
              <a:ext uri="{FF2B5EF4-FFF2-40B4-BE49-F238E27FC236}">
                <a16:creationId xmlns:a16="http://schemas.microsoft.com/office/drawing/2014/main" id="{F514307E-81CD-4074-8626-03A88199CBB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4" name="Text Placeholder 3">
            <a:extLst>
              <a:ext uri="{FF2B5EF4-FFF2-40B4-BE49-F238E27FC236}">
                <a16:creationId xmlns:a16="http://schemas.microsoft.com/office/drawing/2014/main" id="{AF4D0D86-A7F2-474F-ABE0-82B6D265BB36}"/>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4" name="GRID" hidden="1">
            <a:extLst>
              <a:ext uri="{FF2B5EF4-FFF2-40B4-BE49-F238E27FC236}">
                <a16:creationId xmlns:a16="http://schemas.microsoft.com/office/drawing/2014/main" id="{58400546-3115-4F4A-BDAD-DF23B2B654FF}"/>
              </a:ext>
            </a:extLst>
          </p:cNvPr>
          <p:cNvGrpSpPr/>
          <p:nvPr userDrawn="1"/>
        </p:nvGrpSpPr>
        <p:grpSpPr>
          <a:xfrm>
            <a:off x="0" y="0"/>
            <a:ext cx="12192000" cy="6858000"/>
            <a:chOff x="0" y="0"/>
            <a:chExt cx="12192000" cy="6858000"/>
          </a:xfrm>
        </p:grpSpPr>
        <p:cxnSp>
          <p:nvCxnSpPr>
            <p:cNvPr id="85" name="Straight Connector 84">
              <a:extLst>
                <a:ext uri="{FF2B5EF4-FFF2-40B4-BE49-F238E27FC236}">
                  <a16:creationId xmlns:a16="http://schemas.microsoft.com/office/drawing/2014/main" id="{61FFACA3-69A8-498B-AE6B-2FE28CB53E5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6253E3-5643-4CB8-8A78-827C85F6539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19B660D-5D90-455D-8EC6-91770982165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F96A2BD-200A-406A-9FC5-92EDA87CABE3}"/>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C99AD7C-C268-402D-90C4-FAA0094C514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399E42-29C0-4D31-A81B-6A1C848D5E1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1EDC329-C89D-4ADC-99E3-7F7BD1CA7B5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E5FAA05-71BD-40D6-8FA2-E8683DD1CF83}"/>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9B9605F-4048-45B0-993C-B7B25B30DDE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1CB08A2-B869-45B8-A3E7-5B8D6FC74AE7}"/>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C6E34A8-58E3-4C9B-AE29-3AD19241D14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4B0E3C6-B20E-4C94-9C3B-61943F01159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26473F-CD6D-4C69-A173-7DF55C61BC3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ECCA638-9401-4953-B1A8-857E480FD46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4A19AE5-54FB-49E8-A430-B8099062C31D}"/>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8FB2EC1-DB56-43AA-927D-2ADC77F0598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9F394C1-9D13-4BB6-B1A5-A191F66061A2}"/>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FA3FD7F-2F35-41A5-B735-7AF29CF1ADE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AFDFA72-4C98-4CC2-942D-B52DD7E03CF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B6D6A66-99F6-46D7-87D2-B30DC74B2EDB}"/>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B2ABA59-4230-43F4-8A52-76CCB8A69D1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DD561E2-D4DB-47E5-BA6E-6E6D1300C03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EC62A63-F056-4BBC-8476-D84E3DCAE913}"/>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1779AA4-72D3-4B31-9C6A-8CF93C1683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566228C-BA29-47CB-8E74-17092FDC36A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CF40AC9-6D81-4978-B809-1A77D05A37E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734873F-938B-4885-BB1C-2EDAF3E6022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D6DFDA3-DA64-44D5-8A9E-D1288E787F2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0674982-0413-4437-8FF5-FD948A927E4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068E4BE-DD62-4A7A-A077-F811C22782C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651028F-B052-42D4-9ADB-A21BE5CFED3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58EE815-2351-496D-BB5C-98E6126657B0}"/>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45CE112-68F8-48F1-8FA9-A8721EC5604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6793AD7-B999-40B9-AB6F-7DB794064E1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64 square" hidden="1">
            <a:extLst>
              <a:ext uri="{FF2B5EF4-FFF2-40B4-BE49-F238E27FC236}">
                <a16:creationId xmlns:a16="http://schemas.microsoft.com/office/drawing/2014/main" id="{EA5819D1-B6BE-4598-A533-6546B474B01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0" name=".32 square" hidden="1">
            <a:extLst>
              <a:ext uri="{FF2B5EF4-FFF2-40B4-BE49-F238E27FC236}">
                <a16:creationId xmlns:a16="http://schemas.microsoft.com/office/drawing/2014/main" id="{500678A9-2D7F-4BF0-BA18-C70784CECDF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1055706"/>
      </p:ext>
    </p:extLst>
  </p:cSld>
  <p:clrMap bg1="lt1" tx1="dk1" bg2="lt2" tx2="dk2" accent1="accent1" accent2="accent2" accent3="accent3" accent4="accent4" accent5="accent5" accent6="accent6" hlink="hlink" folHlink="folHlink"/>
  <p:sldLayoutIdLst>
    <p:sldLayoutId id="2147484814" r:id="rId1"/>
    <p:sldLayoutId id="2147484815" r:id="rId2"/>
    <p:sldLayoutId id="2147484816" r:id="rId3"/>
    <p:sldLayoutId id="2147484817" r:id="rId4"/>
    <p:sldLayoutId id="2147484818" r:id="rId5"/>
    <p:sldLayoutId id="2147484819" r:id="rId6"/>
    <p:sldLayoutId id="2147484820" r:id="rId7"/>
    <p:sldLayoutId id="2147484821" r:id="rId8"/>
    <p:sldLayoutId id="2147484822" r:id="rId9"/>
    <p:sldLayoutId id="2147484823" r:id="rId10"/>
    <p:sldLayoutId id="2147484824" r:id="rId11"/>
    <p:sldLayoutId id="2147484825" r:id="rId12"/>
    <p:sldLayoutId id="2147484826" r:id="rId13"/>
    <p:sldLayoutId id="2147484827" r:id="rId14"/>
    <p:sldLayoutId id="2147484828" r:id="rId15"/>
    <p:sldLayoutId id="2147484829" r:id="rId16"/>
    <p:sldLayoutId id="2147484830" r:id="rId17"/>
    <p:sldLayoutId id="2147484831" r:id="rId18"/>
    <p:sldLayoutId id="2147484832" r:id="rId19"/>
    <p:sldLayoutId id="2147484833" r:id="rId20"/>
    <p:sldLayoutId id="2147484834" r:id="rId21"/>
    <p:sldLayoutId id="2147484835" r:id="rId22"/>
    <p:sldLayoutId id="2147484836" r:id="rId23"/>
    <p:sldLayoutId id="2147484837" r:id="rId24"/>
    <p:sldLayoutId id="2147484838" r:id="rId25"/>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68" userDrawn="1">
          <p15:clr>
            <a:srgbClr val="C35EA4"/>
          </p15:clr>
        </p15:guide>
        <p15:guide id="28" pos="7313" userDrawn="1">
          <p15:clr>
            <a:srgbClr val="C35EA4"/>
          </p15:clr>
        </p15:guide>
        <p15:guide id="29" orient="horz" pos="369" userDrawn="1">
          <p15:clr>
            <a:srgbClr val="C35EA4"/>
          </p15:clr>
        </p15:guide>
        <p15:guide id="30" orient="horz" pos="3949" userDrawn="1">
          <p15:clr>
            <a:srgbClr val="C35EA4"/>
          </p15:clr>
        </p15:guide>
        <p15:guide id="31" orient="horz" pos="184" userDrawn="1">
          <p15:clr>
            <a:srgbClr val="A4A3A4"/>
          </p15:clr>
        </p15:guide>
        <p15:guide id="32" pos="185" userDrawn="1">
          <p15:clr>
            <a:srgbClr val="A4A3A4"/>
          </p15:clr>
        </p15:guide>
        <p15:guide id="33" orient="horz" pos="4135" userDrawn="1">
          <p15:clr>
            <a:srgbClr val="A4A3A4"/>
          </p15:clr>
        </p15:guide>
        <p15:guide id="34" pos="7495"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5" name="Rectangle 44"/>
          <p:cNvSpPr/>
          <p:nvPr>
            <p:custDataLst>
              <p:tags r:id="rId29"/>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30"/>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31"/>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32"/>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33"/>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34"/>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35"/>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36"/>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37"/>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38"/>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39"/>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40"/>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41"/>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42"/>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43"/>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44"/>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45"/>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46"/>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47"/>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48"/>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49"/>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50"/>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51"/>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52"/>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53"/>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54"/>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55"/>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56"/>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57"/>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58"/>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59"/>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60"/>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61"/>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62"/>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63"/>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64"/>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65"/>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66"/>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67"/>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166</a:t>
            </a:r>
          </a:p>
        </p:txBody>
      </p:sp>
      <p:sp>
        <p:nvSpPr>
          <p:cNvPr id="43" name="Title Placeholder 1">
            <a:extLst>
              <a:ext uri="{FF2B5EF4-FFF2-40B4-BE49-F238E27FC236}">
                <a16:creationId xmlns:a16="http://schemas.microsoft.com/office/drawing/2014/main" id="{F514307E-81CD-4074-8626-03A88199CBB7}"/>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4" name="Text Placeholder 3">
            <a:extLst>
              <a:ext uri="{FF2B5EF4-FFF2-40B4-BE49-F238E27FC236}">
                <a16:creationId xmlns:a16="http://schemas.microsoft.com/office/drawing/2014/main" id="{AF4D0D86-A7F2-474F-ABE0-82B6D265BB36}"/>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84" name="GRID" hidden="1">
            <a:extLst>
              <a:ext uri="{FF2B5EF4-FFF2-40B4-BE49-F238E27FC236}">
                <a16:creationId xmlns:a16="http://schemas.microsoft.com/office/drawing/2014/main" id="{58400546-3115-4F4A-BDAD-DF23B2B654FF}"/>
              </a:ext>
            </a:extLst>
          </p:cNvPr>
          <p:cNvGrpSpPr/>
          <p:nvPr userDrawn="1"/>
        </p:nvGrpSpPr>
        <p:grpSpPr>
          <a:xfrm>
            <a:off x="0" y="0"/>
            <a:ext cx="12192000" cy="6858000"/>
            <a:chOff x="0" y="0"/>
            <a:chExt cx="12192000" cy="6858000"/>
          </a:xfrm>
        </p:grpSpPr>
        <p:cxnSp>
          <p:nvCxnSpPr>
            <p:cNvPr id="85" name="Straight Connector 84">
              <a:extLst>
                <a:ext uri="{FF2B5EF4-FFF2-40B4-BE49-F238E27FC236}">
                  <a16:creationId xmlns:a16="http://schemas.microsoft.com/office/drawing/2014/main" id="{61FFACA3-69A8-498B-AE6B-2FE28CB53E50}"/>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86253E3-5643-4CB8-8A78-827C85F65398}"/>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19B660D-5D90-455D-8EC6-917709821657}"/>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5F96A2BD-200A-406A-9FC5-92EDA87CABE3}"/>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DC99AD7C-C268-402D-90C4-FAA0094C5144}"/>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DF399E42-29C0-4D31-A81B-6A1C848D5E12}"/>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51EDC329-C89D-4ADC-99E3-7F7BD1CA7B5D}"/>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E5FAA05-71BD-40D6-8FA2-E8683DD1CF83}"/>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79B9605F-4048-45B0-993C-B7B25B30DDEF}"/>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1CB08A2-B869-45B8-A3E7-5B8D6FC74AE7}"/>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C6E34A8-58E3-4C9B-AE29-3AD19241D141}"/>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4B0E3C6-B20E-4C94-9C3B-61943F011596}"/>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126473F-CD6D-4C69-A173-7DF55C61BC3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ECCA638-9401-4953-B1A8-857E480FD46F}"/>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04A19AE5-54FB-49E8-A430-B8099062C31D}"/>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8FB2EC1-DB56-43AA-927D-2ADC77F0598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9F394C1-9D13-4BB6-B1A5-A191F66061A2}"/>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BFA3FD7F-2F35-41A5-B735-7AF29CF1ADED}"/>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AFDFA72-4C98-4CC2-942D-B52DD7E03CFD}"/>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AB6D6A66-99F6-46D7-87D2-B30DC74B2EDB}"/>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DB2ABA59-4230-43F4-8A52-76CCB8A69D1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DD561E2-D4DB-47E5-BA6E-6E6D1300C03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EC62A63-F056-4BBC-8476-D84E3DCAE913}"/>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31779AA4-72D3-4B31-9C6A-8CF93C168322}"/>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566228C-BA29-47CB-8E74-17092FDC36AE}"/>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CF40AC9-6D81-4978-B809-1A77D05A37E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734873F-938B-4885-BB1C-2EDAF3E6022E}"/>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D6DFDA3-DA64-44D5-8A9E-D1288E787F27}"/>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0674982-0413-4437-8FF5-FD948A927E47}"/>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B068E4BE-DD62-4A7A-A077-F811C22782CE}"/>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651028F-B052-42D4-9ADB-A21BE5CFED38}"/>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58EE815-2351-496D-BB5C-98E6126657B0}"/>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45CE112-68F8-48F1-8FA9-A8721EC56047}"/>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6793AD7-B999-40B9-AB6F-7DB794064E11}"/>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64 square" hidden="1">
            <a:extLst>
              <a:ext uri="{FF2B5EF4-FFF2-40B4-BE49-F238E27FC236}">
                <a16:creationId xmlns:a16="http://schemas.microsoft.com/office/drawing/2014/main" id="{EA5819D1-B6BE-4598-A533-6546B474B011}"/>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0" name=".32 square" hidden="1">
            <a:extLst>
              <a:ext uri="{FF2B5EF4-FFF2-40B4-BE49-F238E27FC236}">
                <a16:creationId xmlns:a16="http://schemas.microsoft.com/office/drawing/2014/main" id="{500678A9-2D7F-4BF0-BA18-C70784CECDF2}"/>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1055706"/>
      </p:ext>
    </p:extLst>
  </p:cSld>
  <p:clrMap bg1="lt1" tx1="dk1" bg2="lt2" tx2="dk2" accent1="accent1" accent2="accent2" accent3="accent3" accent4="accent4" accent5="accent5" accent6="accent6" hlink="hlink" folHlink="folHlink"/>
  <p:sldLayoutIdLst>
    <p:sldLayoutId id="2147484842" r:id="rId1"/>
    <p:sldLayoutId id="2147484843" r:id="rId2"/>
    <p:sldLayoutId id="2147484844" r:id="rId3"/>
    <p:sldLayoutId id="2147484845" r:id="rId4"/>
    <p:sldLayoutId id="2147484846" r:id="rId5"/>
    <p:sldLayoutId id="2147484847" r:id="rId6"/>
    <p:sldLayoutId id="2147484848" r:id="rId7"/>
    <p:sldLayoutId id="2147484849" r:id="rId8"/>
    <p:sldLayoutId id="2147484850" r:id="rId9"/>
    <p:sldLayoutId id="2147484851" r:id="rId10"/>
    <p:sldLayoutId id="2147484852" r:id="rId11"/>
    <p:sldLayoutId id="2147484853" r:id="rId12"/>
    <p:sldLayoutId id="2147484854" r:id="rId13"/>
    <p:sldLayoutId id="2147484855" r:id="rId14"/>
    <p:sldLayoutId id="2147484856" r:id="rId15"/>
    <p:sldLayoutId id="2147484857" r:id="rId16"/>
    <p:sldLayoutId id="2147484858" r:id="rId17"/>
    <p:sldLayoutId id="2147484859" r:id="rId18"/>
    <p:sldLayoutId id="2147484860" r:id="rId19"/>
    <p:sldLayoutId id="2147484861" r:id="rId20"/>
    <p:sldLayoutId id="2147484862" r:id="rId21"/>
    <p:sldLayoutId id="2147484863" r:id="rId22"/>
    <p:sldLayoutId id="2147484864" r:id="rId23"/>
    <p:sldLayoutId id="2147484865" r:id="rId24"/>
    <p:sldLayoutId id="2147484866" r:id="rId25"/>
    <p:sldLayoutId id="2147484867" r:id="rId26"/>
    <p:sldLayoutId id="2147484868" r:id="rId27"/>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68" userDrawn="1">
          <p15:clr>
            <a:srgbClr val="C35EA4"/>
          </p15:clr>
        </p15:guide>
        <p15:guide id="28" pos="7313" userDrawn="1">
          <p15:clr>
            <a:srgbClr val="C35EA4"/>
          </p15:clr>
        </p15:guide>
        <p15:guide id="29" orient="horz" pos="369" userDrawn="1">
          <p15:clr>
            <a:srgbClr val="C35EA4"/>
          </p15:clr>
        </p15:guide>
        <p15:guide id="30" orient="horz" pos="3949" userDrawn="1">
          <p15:clr>
            <a:srgbClr val="C35EA4"/>
          </p15:clr>
        </p15:guide>
        <p15:guide id="31" orient="horz" pos="184" userDrawn="1">
          <p15:clr>
            <a:srgbClr val="A4A3A4"/>
          </p15:clr>
        </p15:guide>
        <p15:guide id="32" pos="185" userDrawn="1">
          <p15:clr>
            <a:srgbClr val="A4A3A4"/>
          </p15:clr>
        </p15:guide>
        <p15:guide id="33" orient="horz" pos="4135" userDrawn="1">
          <p15:clr>
            <a:srgbClr val="A4A3A4"/>
          </p15:clr>
        </p15:guide>
        <p15:guide id="34"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docs.microsoft.com/en-us/learn/modules/analyze-climate-data-with-azure-notebooks/1-create-an-azure-notebook"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27.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27.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27.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2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105.xml"/></Relationships>
</file>

<file path=ppt/slides/_rels/slide32.xml.rels><?xml version="1.0" encoding="UTF-8" standalone="yes"?>
<Relationships xmlns="http://schemas.openxmlformats.org/package/2006/relationships"><Relationship Id="rId3" Type="http://schemas.openxmlformats.org/officeDocument/2006/relationships/hyperlink" Target="https://www.ars.usda.gov/northeast-area/beltsville-md-bhnrc/beltsville-human-nutrition-research-center/nutrient-data-laboratory/docs/usda-national-nutrient-database-for-standard-reference/" TargetMode="External"/><Relationship Id="rId2" Type="http://schemas.openxmlformats.org/officeDocument/2006/relationships/notesSlide" Target="../notesSlides/notesSlide32.xml"/><Relationship Id="rId1" Type="http://schemas.openxmlformats.org/officeDocument/2006/relationships/slideLayout" Target="../slideLayouts/slideLayout105.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3.xml"/><Relationship Id="rId1" Type="http://schemas.openxmlformats.org/officeDocument/2006/relationships/slideLayout" Target="../slideLayouts/slideLayout105.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105.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2" Type="http://schemas.openxmlformats.org/officeDocument/2006/relationships/hyperlink" Target="https://aka.ms/ReactorFeedback" TargetMode="External"/><Relationship Id="rId1" Type="http://schemas.openxmlformats.org/officeDocument/2006/relationships/slideLayout" Target="../slideLayouts/slideLayout10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105.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105.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05.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105.xml"/></Relationships>
</file>

<file path=ppt/slides/_rels/slide42.xml.rels><?xml version="1.0" encoding="UTF-8" standalone="yes"?>
<Relationships xmlns="http://schemas.openxmlformats.org/package/2006/relationships"><Relationship Id="rId3" Type="http://schemas.openxmlformats.org/officeDocument/2006/relationships/hyperlink" Target="https://docs.microsoft.com/en-us/learn/paths/explore-data-science-tools-in-azure/" TargetMode="External"/><Relationship Id="rId2" Type="http://schemas.openxmlformats.org/officeDocument/2006/relationships/hyperlink" Target="https://docs.microsoft.com/en-us/learn/paths/intro-to-ml-with-python/" TargetMode="External"/><Relationship Id="rId1" Type="http://schemas.openxmlformats.org/officeDocument/2006/relationships/slideLayout" Target="../slideLayouts/slideLayout107.xml"/><Relationship Id="rId6" Type="http://schemas.openxmlformats.org/officeDocument/2006/relationships/hyperlink" Target="https://docs.microsoft.com/en-us/learn/paths/azure-fundamentals/" TargetMode="External"/><Relationship Id="rId5" Type="http://schemas.openxmlformats.org/officeDocument/2006/relationships/hyperlink" Target="https://docs.microsoft.com/en-us/learn/paths/get-started-with-azure-dsvm/" TargetMode="External"/><Relationship Id="rId4" Type="http://schemas.openxmlformats.org/officeDocument/2006/relationships/hyperlink" Target="https://docs.microsoft.com/en-us/learn/paths/build-ai-solutions-with-azure-ml-service/"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www.microsoft.com/en-us/learning/azure-data-scientist.aspx" TargetMode="External"/><Relationship Id="rId2" Type="http://schemas.openxmlformats.org/officeDocument/2006/relationships/image" Target="../media/image56.jpeg"/><Relationship Id="rId1" Type="http://schemas.openxmlformats.org/officeDocument/2006/relationships/slideLayout" Target="../slideLayouts/slideLayout107.xml"/><Relationship Id="rId6" Type="http://schemas.openxmlformats.org/officeDocument/2006/relationships/hyperlink" Target="https://www.microsoft.com/en-us/learning/azure-ai-engineer.aspx" TargetMode="External"/><Relationship Id="rId5" Type="http://schemas.openxmlformats.org/officeDocument/2006/relationships/hyperlink" Target="https://www.microsoft.com/en-us/learning/azure-fundamentals.aspx" TargetMode="External"/><Relationship Id="rId4" Type="http://schemas.openxmlformats.org/officeDocument/2006/relationships/hyperlink" Target="https://www.microsoft.com/en-us/learning/azure-developer.aspx"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jpg"/><Relationship Id="rId4"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4.png"/><Relationship Id="rId5" Type="http://schemas.openxmlformats.org/officeDocument/2006/relationships/image" Target="../media/image9.emf"/><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7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80.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588263" y="2056210"/>
            <a:ext cx="4607851" cy="1477328"/>
          </a:xfrm>
        </p:spPr>
        <p:txBody>
          <a:bodyPr/>
          <a:lstStyle/>
          <a:p>
            <a:br>
              <a:rPr lang="en-US" dirty="0"/>
            </a:br>
            <a:r>
              <a:rPr lang="zh-TW" altLang="en-US" dirty="0"/>
              <a:t>制作分析中有用的数据</a:t>
            </a:r>
            <a:br>
              <a:rPr lang="en-US" altLang="zh-TW" dirty="0"/>
            </a:br>
            <a:r>
              <a:rPr lang="en-US" sz="2400" dirty="0"/>
              <a:t>Making Your Data Useful for Analysis</a:t>
            </a:r>
            <a:endParaRPr lang="en-US" dirty="0"/>
          </a:p>
        </p:txBody>
      </p:sp>
      <p:sp>
        <p:nvSpPr>
          <p:cNvPr id="3" name="Text Placeholder 2">
            <a:extLst>
              <a:ext uri="{FF2B5EF4-FFF2-40B4-BE49-F238E27FC236}">
                <a16:creationId xmlns:a16="http://schemas.microsoft.com/office/drawing/2014/main" id="{A1C9D9E2-19EA-FC4D-BD0F-AE1B84AB8A31}"/>
              </a:ext>
            </a:extLst>
          </p:cNvPr>
          <p:cNvSpPr>
            <a:spLocks noGrp="1"/>
          </p:cNvSpPr>
          <p:nvPr>
            <p:ph type="body" sz="quarter" idx="12"/>
          </p:nvPr>
        </p:nvSpPr>
        <p:spPr>
          <a:xfrm>
            <a:off x="582042" y="3962400"/>
            <a:ext cx="4164583" cy="1015663"/>
          </a:xfrm>
        </p:spPr>
        <p:txBody>
          <a:bodyPr/>
          <a:lstStyle/>
          <a:p>
            <a:r>
              <a:rPr lang="en-US" dirty="0">
                <a:solidFill>
                  <a:schemeClr val="tx1"/>
                </a:solidFill>
              </a:rPr>
              <a:t>Microsoft Reactor |</a:t>
            </a:r>
            <a:r>
              <a:rPr lang="zh-TW" altLang="en-US" dirty="0">
                <a:solidFill>
                  <a:schemeClr val="tx1"/>
                </a:solidFill>
              </a:rPr>
              <a:t> 上海</a:t>
            </a:r>
            <a:endParaRPr lang="en-US" dirty="0">
              <a:solidFill>
                <a:schemeClr val="tx1"/>
              </a:solidFill>
            </a:endParaRPr>
          </a:p>
          <a:p>
            <a:endParaRPr lang="en-US" dirty="0">
              <a:solidFill>
                <a:schemeClr val="tx1"/>
              </a:solidFill>
            </a:endParaRPr>
          </a:p>
          <a:p>
            <a:r>
              <a:rPr lang="en-US" dirty="0">
                <a:solidFill>
                  <a:schemeClr val="tx1"/>
                </a:solidFill>
              </a:rPr>
              <a:t>#</a:t>
            </a:r>
            <a:r>
              <a:rPr lang="en-US" dirty="0" err="1">
                <a:solidFill>
                  <a:schemeClr val="tx1"/>
                </a:solidFill>
              </a:rPr>
              <a:t>ReactorShanghai</a:t>
            </a:r>
            <a:endParaRPr lang="en-US" dirty="0">
              <a:solidFill>
                <a:schemeClr val="tx1"/>
              </a:solidFill>
            </a:endParaRPr>
          </a:p>
        </p:txBody>
      </p:sp>
    </p:spTree>
    <p:extLst>
      <p:ext uri="{BB962C8B-B14F-4D97-AF65-F5344CB8AC3E}">
        <p14:creationId xmlns:p14="http://schemas.microsoft.com/office/powerpoint/2010/main" val="129928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8884" y="276021"/>
            <a:ext cx="4621535" cy="6249443"/>
          </a:xfrm>
          <a:prstGeom prst="rect">
            <a:avLst/>
          </a:prstGeom>
        </p:spPr>
      </p:pic>
      <p:sp>
        <p:nvSpPr>
          <p:cNvPr id="6" name="TextBox 5"/>
          <p:cNvSpPr txBox="1"/>
          <p:nvPr/>
        </p:nvSpPr>
        <p:spPr>
          <a:xfrm>
            <a:off x="471055" y="3266048"/>
            <a:ext cx="2463426" cy="1138773"/>
          </a:xfrm>
          <a:prstGeom prst="rect">
            <a:avLst/>
          </a:prstGeom>
          <a:noFill/>
        </p:spPr>
        <p:txBody>
          <a:bodyPr wrap="square" rtlCol="0">
            <a:spAutoFit/>
          </a:bodyPr>
          <a:lstStyle/>
          <a:p>
            <a:r>
              <a:rPr lang="zh-TW" altLang="en-US" sz="4000" dirty="0"/>
              <a:t>感官输入</a:t>
            </a:r>
            <a:endParaRPr lang="en-US" sz="4000" dirty="0"/>
          </a:p>
          <a:p>
            <a:r>
              <a:rPr lang="en-US" sz="2800" dirty="0">
                <a:latin typeface="+mj-lt"/>
              </a:rPr>
              <a:t>Sensory Input</a:t>
            </a:r>
          </a:p>
        </p:txBody>
      </p:sp>
      <p:cxnSp>
        <p:nvCxnSpPr>
          <p:cNvPr id="7" name="Straight Arrow Connector 6"/>
          <p:cNvCxnSpPr/>
          <p:nvPr/>
        </p:nvCxnSpPr>
        <p:spPr>
          <a:xfrm>
            <a:off x="2986245" y="4002686"/>
            <a:ext cx="55714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4983538" y="1484889"/>
            <a:ext cx="2353436" cy="1678397"/>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chemeClr val="bg1"/>
                </a:solidFill>
              </a:rPr>
              <a:t>模型</a:t>
            </a:r>
            <a:endParaRPr lang="en-US" sz="4000" dirty="0">
              <a:solidFill>
                <a:schemeClr val="bg1"/>
              </a:solidFill>
            </a:endParaRPr>
          </a:p>
          <a:p>
            <a:pPr algn="ctr"/>
            <a:r>
              <a:rPr lang="en-US" sz="2400" dirty="0">
                <a:solidFill>
                  <a:schemeClr val="bg1"/>
                </a:solidFill>
                <a:latin typeface="+mj-lt"/>
              </a:rPr>
              <a:t>Model</a:t>
            </a:r>
            <a:endParaRPr lang="en-US" sz="3200" dirty="0">
              <a:solidFill>
                <a:schemeClr val="bg1"/>
              </a:solidFill>
              <a:latin typeface="+mj-lt"/>
            </a:endParaRPr>
          </a:p>
        </p:txBody>
      </p:sp>
      <p:grpSp>
        <p:nvGrpSpPr>
          <p:cNvPr id="10" name="Group 9"/>
          <p:cNvGrpSpPr/>
          <p:nvPr/>
        </p:nvGrpSpPr>
        <p:grpSpPr>
          <a:xfrm>
            <a:off x="8544046" y="3528500"/>
            <a:ext cx="3458419" cy="1138773"/>
            <a:chOff x="8544393" y="3528509"/>
            <a:chExt cx="3458910" cy="1138933"/>
          </a:xfrm>
        </p:grpSpPr>
        <p:sp>
          <p:nvSpPr>
            <p:cNvPr id="11" name="TextBox 10"/>
            <p:cNvSpPr txBox="1"/>
            <p:nvPr/>
          </p:nvSpPr>
          <p:spPr>
            <a:xfrm>
              <a:off x="9245268" y="3528509"/>
              <a:ext cx="2758035" cy="1138933"/>
            </a:xfrm>
            <a:prstGeom prst="rect">
              <a:avLst/>
            </a:prstGeom>
            <a:noFill/>
          </p:spPr>
          <p:txBody>
            <a:bodyPr wrap="square" rtlCol="0">
              <a:spAutoFit/>
            </a:bodyPr>
            <a:lstStyle/>
            <a:p>
              <a:r>
                <a:rPr lang="zh-TW" altLang="en-US" sz="4000" dirty="0"/>
                <a:t>行为</a:t>
              </a:r>
              <a:endParaRPr lang="en-US" sz="4000" dirty="0"/>
            </a:p>
            <a:p>
              <a:r>
                <a:rPr lang="en-US" sz="2800" dirty="0">
                  <a:latin typeface="+mj-lt"/>
                </a:rPr>
                <a:t>Behavior</a:t>
              </a:r>
            </a:p>
          </p:txBody>
        </p:sp>
        <p:cxnSp>
          <p:nvCxnSpPr>
            <p:cNvPr id="12" name="Straight Arrow Connector 11"/>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030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9693" y="338002"/>
            <a:ext cx="4610725" cy="6380986"/>
          </a:xfrm>
          <a:prstGeom prst="rect">
            <a:avLst/>
          </a:prstGeom>
        </p:spPr>
      </p:pic>
      <p:sp>
        <p:nvSpPr>
          <p:cNvPr id="7" name="Cloud 6"/>
          <p:cNvSpPr/>
          <p:nvPr/>
        </p:nvSpPr>
        <p:spPr>
          <a:xfrm>
            <a:off x="5000171" y="1666395"/>
            <a:ext cx="2137538" cy="1678397"/>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3200" dirty="0">
                <a:solidFill>
                  <a:schemeClr val="bg1"/>
                </a:solidFill>
              </a:rPr>
              <a:t>模型</a:t>
            </a:r>
            <a:endParaRPr lang="en-US" sz="4000" dirty="0">
              <a:solidFill>
                <a:schemeClr val="bg1"/>
              </a:solidFill>
            </a:endParaRPr>
          </a:p>
          <a:p>
            <a:pPr algn="ctr"/>
            <a:r>
              <a:rPr lang="en-US" sz="2400" dirty="0">
                <a:solidFill>
                  <a:schemeClr val="bg1"/>
                </a:solidFill>
                <a:latin typeface="+mj-lt"/>
              </a:rPr>
              <a:t>Model</a:t>
            </a:r>
            <a:endParaRPr lang="en-US" sz="3200" dirty="0">
              <a:solidFill>
                <a:schemeClr val="bg1"/>
              </a:solidFill>
              <a:latin typeface="+mj-lt"/>
            </a:endParaRPr>
          </a:p>
        </p:txBody>
      </p:sp>
      <p:grpSp>
        <p:nvGrpSpPr>
          <p:cNvPr id="8" name="Group 7"/>
          <p:cNvGrpSpPr/>
          <p:nvPr/>
        </p:nvGrpSpPr>
        <p:grpSpPr>
          <a:xfrm>
            <a:off x="8544046" y="3693976"/>
            <a:ext cx="3458419" cy="1138773"/>
            <a:chOff x="8544393" y="3528509"/>
            <a:chExt cx="3458910" cy="1138933"/>
          </a:xfrm>
        </p:grpSpPr>
        <p:sp>
          <p:nvSpPr>
            <p:cNvPr id="9" name="TextBox 8"/>
            <p:cNvSpPr txBox="1"/>
            <p:nvPr/>
          </p:nvSpPr>
          <p:spPr>
            <a:xfrm>
              <a:off x="9245268" y="3528509"/>
              <a:ext cx="2758035" cy="1138933"/>
            </a:xfrm>
            <a:prstGeom prst="rect">
              <a:avLst/>
            </a:prstGeom>
            <a:noFill/>
          </p:spPr>
          <p:txBody>
            <a:bodyPr wrap="square" rtlCol="0">
              <a:spAutoFit/>
            </a:bodyPr>
            <a:lstStyle/>
            <a:p>
              <a:r>
                <a:rPr lang="zh-TW" altLang="en-US" sz="4000" dirty="0"/>
                <a:t>答复</a:t>
              </a:r>
              <a:endParaRPr lang="en-US" sz="4000" dirty="0"/>
            </a:p>
            <a:p>
              <a:r>
                <a:rPr lang="en-US" sz="2800" dirty="0">
                  <a:latin typeface="+mj-lt"/>
                </a:rPr>
                <a:t>Answers</a:t>
              </a: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1715691" y="3693976"/>
            <a:ext cx="2757644" cy="1138773"/>
            <a:chOff x="1715069" y="3579892"/>
            <a:chExt cx="2758035" cy="1138933"/>
          </a:xfrm>
        </p:grpSpPr>
        <p:sp>
          <p:nvSpPr>
            <p:cNvPr id="6" name="TextBox 5"/>
            <p:cNvSpPr txBox="1"/>
            <p:nvPr/>
          </p:nvSpPr>
          <p:spPr>
            <a:xfrm>
              <a:off x="1715069" y="3579892"/>
              <a:ext cx="2758035" cy="1138933"/>
            </a:xfrm>
            <a:prstGeom prst="rect">
              <a:avLst/>
            </a:prstGeom>
            <a:noFill/>
          </p:spPr>
          <p:txBody>
            <a:bodyPr wrap="square" rtlCol="0">
              <a:spAutoFit/>
            </a:bodyPr>
            <a:lstStyle/>
            <a:p>
              <a:r>
                <a:rPr lang="zh-TW" altLang="en-US" sz="4000" dirty="0"/>
                <a:t>数据</a:t>
              </a:r>
              <a:endParaRPr lang="en-US" altLang="zh-TW" sz="4000" dirty="0"/>
            </a:p>
            <a:p>
              <a:r>
                <a:rPr lang="en-US" sz="2800" dirty="0">
                  <a:latin typeface="+mj-lt"/>
                </a:rPr>
                <a:t>Data</a:t>
              </a: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93986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123339" y="2532585"/>
            <a:ext cx="2281589" cy="1678397"/>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latin typeface="+mj-lt"/>
            </a:endParaRPr>
          </a:p>
        </p:txBody>
      </p:sp>
      <p:sp>
        <p:nvSpPr>
          <p:cNvPr id="6" name="Striped Right Arrow 5"/>
          <p:cNvSpPr/>
          <p:nvPr/>
        </p:nvSpPr>
        <p:spPr>
          <a:xfrm>
            <a:off x="3616980" y="2548753"/>
            <a:ext cx="2028929" cy="1206581"/>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dirty="0"/>
              <a:t>运算法则</a:t>
            </a:r>
          </a:p>
          <a:p>
            <a:pPr algn="ctr"/>
            <a:r>
              <a:rPr lang="en-US" sz="1400" dirty="0">
                <a:latin typeface="+mj-lt"/>
              </a:rPr>
              <a:t>Algorithms</a:t>
            </a:r>
          </a:p>
        </p:txBody>
      </p:sp>
      <p:sp>
        <p:nvSpPr>
          <p:cNvPr id="12" name="Down Arrow 11"/>
          <p:cNvSpPr/>
          <p:nvPr/>
        </p:nvSpPr>
        <p:spPr>
          <a:xfrm>
            <a:off x="7177704" y="2053641"/>
            <a:ext cx="96993" cy="291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15" name="Diamond 14"/>
          <p:cNvSpPr/>
          <p:nvPr/>
        </p:nvSpPr>
        <p:spPr>
          <a:xfrm>
            <a:off x="6185641" y="2548753"/>
            <a:ext cx="2225022" cy="1538456"/>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7" dirty="0">
              <a:latin typeface="+mj-lt"/>
            </a:endParaRPr>
          </a:p>
        </p:txBody>
      </p:sp>
      <p:sp>
        <p:nvSpPr>
          <p:cNvPr id="8" name="Rectangle 7"/>
          <p:cNvSpPr/>
          <p:nvPr/>
        </p:nvSpPr>
        <p:spPr>
          <a:xfrm>
            <a:off x="6598727" y="2923222"/>
            <a:ext cx="1391728" cy="882870"/>
          </a:xfrm>
          <a:prstGeom prst="rect">
            <a:avLst/>
          </a:prstGeom>
        </p:spPr>
        <p:txBody>
          <a:bodyPr wrap="none">
            <a:spAutoFit/>
          </a:bodyPr>
          <a:lstStyle/>
          <a:p>
            <a:pPr algn="ctr"/>
            <a:r>
              <a:rPr lang="zh-TW" altLang="en-US" sz="3137" dirty="0">
                <a:solidFill>
                  <a:schemeClr val="bg1"/>
                </a:solidFill>
              </a:rPr>
              <a:t>病变？</a:t>
            </a:r>
          </a:p>
          <a:p>
            <a:pPr algn="ctr"/>
            <a:r>
              <a:rPr lang="en-US" sz="2000" dirty="0">
                <a:solidFill>
                  <a:schemeClr val="bg1"/>
                </a:solidFill>
                <a:latin typeface="+mj-lt"/>
              </a:rPr>
              <a:t>Diseased?</a:t>
            </a:r>
          </a:p>
        </p:txBody>
      </p:sp>
      <p:grpSp>
        <p:nvGrpSpPr>
          <p:cNvPr id="312" name="Group 311"/>
          <p:cNvGrpSpPr/>
          <p:nvPr/>
        </p:nvGrpSpPr>
        <p:grpSpPr>
          <a:xfrm>
            <a:off x="4669874" y="6247024"/>
            <a:ext cx="5378490" cy="319429"/>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159" y="2373191"/>
            <a:ext cx="1529548" cy="1807967"/>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52" y="220745"/>
            <a:ext cx="1529548" cy="1807967"/>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159" y="2373191"/>
            <a:ext cx="1529548" cy="1807967"/>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9093" y="4535770"/>
            <a:ext cx="1058644" cy="1360140"/>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21" y="4447561"/>
            <a:ext cx="1170558" cy="1424225"/>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52" y="220745"/>
            <a:ext cx="1529548" cy="1807967"/>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130" y="4349807"/>
            <a:ext cx="362135" cy="615522"/>
          </a:xfrm>
          <a:prstGeom prst="rect">
            <a:avLst/>
          </a:prstGeom>
          <a:noFill/>
        </p:spPr>
        <p:txBody>
          <a:bodyPr wrap="none" lIns="179285" tIns="143428" rIns="179285" bIns="143428" rtlCol="0">
            <a:spAutoFit/>
          </a:bodyPr>
          <a:lstStyle/>
          <a:p>
            <a:pPr>
              <a:lnSpc>
                <a:spcPct val="90000"/>
              </a:lnSpc>
              <a:spcAft>
                <a:spcPts val="588"/>
              </a:spcAft>
            </a:pPr>
            <a:endParaRPr lang="en-US" sz="2353" dirty="0" err="1">
              <a:gradFill>
                <a:gsLst>
                  <a:gs pos="2917">
                    <a:schemeClr val="tx1"/>
                  </a:gs>
                  <a:gs pos="30000">
                    <a:schemeClr val="tx1"/>
                  </a:gs>
                </a:gsLst>
                <a:lin ang="5400000" scaled="0"/>
              </a:gradFill>
            </a:endParaRPr>
          </a:p>
        </p:txBody>
      </p:sp>
      <p:grpSp>
        <p:nvGrpSpPr>
          <p:cNvPr id="291" name="Group 290"/>
          <p:cNvGrpSpPr/>
          <p:nvPr/>
        </p:nvGrpSpPr>
        <p:grpSpPr>
          <a:xfrm>
            <a:off x="7959093" y="4535770"/>
            <a:ext cx="1058644" cy="1360140"/>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21" y="4447561"/>
            <a:ext cx="1170558" cy="1424225"/>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26072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0954231">
            <a:off x="935740" y="1860784"/>
            <a:ext cx="10398414" cy="3316736"/>
          </a:xfrm>
          <a:prstGeom prst="rect">
            <a:avLst/>
          </a:prstGeom>
          <a:pattFill prst="trellis">
            <a:fgClr>
              <a:schemeClr val="bg2">
                <a:lumMod val="25000"/>
              </a:schemeClr>
            </a:fgClr>
            <a:bgClr>
              <a:schemeClr val="accent5">
                <a:lumMod val="75000"/>
              </a:schemeClr>
            </a:bgClr>
          </a:pattFill>
          <a:ln w="127000">
            <a:solidFill>
              <a:schemeClr val="accent6">
                <a:lumMod val="10000"/>
              </a:schemeClr>
            </a:solidFill>
            <a:headEnd type="none" w="med" len="med"/>
            <a:tailEnd type="none" w="med" len="med"/>
          </a:ln>
          <a:effectLst>
            <a:outerShdw blurRad="50800" dist="114300" dir="8100000" algn="tr" rotWithShape="0">
              <a:prstClr val="black">
                <a:alpha val="40000"/>
              </a:prstClr>
            </a:outerShdw>
          </a:effectLst>
        </p:spPr>
        <p:style>
          <a:lnRef idx="1">
            <a:schemeClr val="accent2"/>
          </a:lnRef>
          <a:fillRef idx="1001">
            <a:schemeClr val="dk1"/>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zh-TW" altLang="en-US" sz="6600" cap="all" dirty="0">
                <a:solidFill>
                  <a:schemeClr val="accent5">
                    <a:lumMod val="40000"/>
                    <a:lumOff val="60000"/>
                  </a:schemeClr>
                </a:solidFill>
                <a:effectLst>
                  <a:innerShdw blurRad="63500" dist="50800" dir="13680000">
                    <a:prstClr val="black">
                      <a:alpha val="50000"/>
                    </a:prstClr>
                  </a:innerShdw>
                </a:effectLst>
              </a:rPr>
              <a:t>在这里工作，你不必懂数学</a:t>
            </a:r>
            <a:r>
              <a:rPr lang="en-US" altLang="zh-TW" sz="6600" cap="all" dirty="0">
                <a:solidFill>
                  <a:schemeClr val="accent5">
                    <a:lumMod val="40000"/>
                    <a:lumOff val="60000"/>
                  </a:schemeClr>
                </a:solidFill>
                <a:effectLst>
                  <a:innerShdw blurRad="63500" dist="50800" dir="13680000">
                    <a:prstClr val="black">
                      <a:alpha val="50000"/>
                    </a:prstClr>
                  </a:innerShdw>
                </a:effectLst>
              </a:rPr>
              <a:t>...</a:t>
            </a:r>
            <a:r>
              <a:rPr lang="zh-TW" altLang="en-US" sz="6600" cap="all" dirty="0">
                <a:solidFill>
                  <a:schemeClr val="accent5">
                    <a:lumMod val="40000"/>
                    <a:lumOff val="60000"/>
                  </a:schemeClr>
                </a:solidFill>
                <a:effectLst>
                  <a:innerShdw blurRad="63500" dist="50800" dir="13680000">
                    <a:prstClr val="black">
                      <a:alpha val="50000"/>
                    </a:prstClr>
                  </a:innerShdw>
                </a:effectLst>
              </a:rPr>
              <a:t>但懂的話会有帮助！ </a:t>
            </a:r>
            <a:endParaRPr lang="en-US" altLang="zh-TW" sz="6600" cap="all" dirty="0">
              <a:solidFill>
                <a:schemeClr val="accent5">
                  <a:lumMod val="40000"/>
                  <a:lumOff val="60000"/>
                </a:schemeClr>
              </a:solidFill>
              <a:effectLst>
                <a:innerShdw blurRad="63500" dist="50800" dir="13680000">
                  <a:prstClr val="black">
                    <a:alpha val="50000"/>
                  </a:prstClr>
                </a:innerShdw>
              </a:effectLst>
            </a:endParaRPr>
          </a:p>
          <a:p>
            <a:pPr algn="ctr" defTabSz="914102" fontAlgn="base">
              <a:lnSpc>
                <a:spcPct val="90000"/>
              </a:lnSpc>
              <a:spcBef>
                <a:spcPct val="0"/>
              </a:spcBef>
              <a:spcAft>
                <a:spcPct val="0"/>
              </a:spcAft>
            </a:pPr>
            <a:r>
              <a:rPr lang="en-US" sz="4000" cap="all" dirty="0">
                <a:solidFill>
                  <a:schemeClr val="accent5">
                    <a:lumMod val="40000"/>
                    <a:lumOff val="60000"/>
                  </a:schemeClr>
                </a:solidFill>
                <a:effectLst>
                  <a:innerShdw blurRad="63500" dist="50800" dir="13680000">
                    <a:prstClr val="black">
                      <a:alpha val="50000"/>
                    </a:prstClr>
                  </a:innerShdw>
                </a:effectLst>
              </a:rPr>
              <a:t>You don’t have to know math to work here</a:t>
            </a:r>
            <a:r>
              <a:rPr lang="mr-IN" sz="4000" cap="all" dirty="0">
                <a:solidFill>
                  <a:schemeClr val="accent5">
                    <a:lumMod val="40000"/>
                    <a:lumOff val="60000"/>
                  </a:schemeClr>
                </a:solidFill>
                <a:effectLst>
                  <a:innerShdw blurRad="63500" dist="50800" dir="13680000">
                    <a:prstClr val="black">
                      <a:alpha val="50000"/>
                    </a:prstClr>
                  </a:innerShdw>
                </a:effectLst>
              </a:rPr>
              <a:t>…</a:t>
            </a:r>
            <a:r>
              <a:rPr lang="en-US" sz="4000" cap="all" dirty="0">
                <a:solidFill>
                  <a:schemeClr val="accent5">
                    <a:lumMod val="40000"/>
                    <a:lumOff val="60000"/>
                  </a:schemeClr>
                </a:solidFill>
                <a:effectLst>
                  <a:innerShdw blurRad="63500" dist="50800" dir="13680000">
                    <a:prstClr val="black">
                      <a:alpha val="50000"/>
                    </a:prstClr>
                  </a:innerShdw>
                </a:effectLst>
              </a:rPr>
              <a:t> </a:t>
            </a:r>
            <a:r>
              <a:rPr lang="en-US" sz="4000" i="1" cap="all" dirty="0">
                <a:solidFill>
                  <a:schemeClr val="accent5">
                    <a:lumMod val="40000"/>
                    <a:lumOff val="60000"/>
                  </a:schemeClr>
                </a:solidFill>
                <a:effectLst>
                  <a:innerShdw blurRad="63500" dist="50800" dir="13680000">
                    <a:prstClr val="black">
                      <a:alpha val="50000"/>
                    </a:prstClr>
                  </a:innerShdw>
                </a:effectLst>
              </a:rPr>
              <a:t>but it helps!</a:t>
            </a:r>
            <a:endParaRPr lang="en-US" sz="4000" i="1" dirty="0">
              <a:solidFill>
                <a:schemeClr val="accent5">
                  <a:lumMod val="40000"/>
                  <a:lumOff val="60000"/>
                </a:schemeClr>
              </a:solidFill>
              <a:effectLst>
                <a:innerShdw blurRad="63500" dist="50800" dir="13680000">
                  <a:prstClr val="black">
                    <a:alpha val="50000"/>
                  </a:prstClr>
                </a:innerShdw>
              </a:effectLst>
              <a:ea typeface="Segoe UI" pitchFamily="34" charset="0"/>
              <a:cs typeface="Segoe UI" pitchFamily="34" charset="0"/>
            </a:endParaRPr>
          </a:p>
        </p:txBody>
      </p:sp>
      <p:cxnSp>
        <p:nvCxnSpPr>
          <p:cNvPr id="12" name="Straight Connector 11"/>
          <p:cNvCxnSpPr>
            <a:endCxn id="6" idx="2"/>
          </p:cNvCxnSpPr>
          <p:nvPr/>
        </p:nvCxnSpPr>
        <p:spPr>
          <a:xfrm flipV="1">
            <a:off x="1882849" y="605293"/>
            <a:ext cx="3406377" cy="2016934"/>
          </a:xfrm>
          <a:prstGeom prst="line">
            <a:avLst/>
          </a:prstGeom>
          <a:ln>
            <a:solidFill>
              <a:schemeClr val="tx1"/>
            </a:solidFill>
            <a:headEnd type="none"/>
            <a:tailEnd type="none"/>
          </a:ln>
          <a:effectLst>
            <a:outerShdw blurRad="50800" dist="762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7"/>
          </p:cNvCxnSpPr>
          <p:nvPr/>
        </p:nvCxnSpPr>
        <p:spPr>
          <a:xfrm>
            <a:off x="5518768" y="510214"/>
            <a:ext cx="4073251" cy="677749"/>
          </a:xfrm>
          <a:prstGeom prst="line">
            <a:avLst/>
          </a:prstGeom>
          <a:ln>
            <a:solidFill>
              <a:schemeClr val="tx1"/>
            </a:solidFill>
            <a:headEnd type="none"/>
            <a:tailEnd type="none"/>
          </a:ln>
          <a:effectLst>
            <a:outerShdw blurRad="50800" dist="762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bwMode="auto">
          <a:xfrm>
            <a:off x="5289227" y="470831"/>
            <a:ext cx="268925" cy="268925"/>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headEnd type="none" w="med" len="med"/>
            <a:tailEnd type="none" w="med" len="med"/>
          </a:ln>
          <a:effectLst>
            <a:outerShdw blurRad="50800"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241456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811331" y="3324965"/>
            <a:ext cx="2805005" cy="1528397"/>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怪异之處？
</a:t>
            </a:r>
            <a:r>
              <a:rPr lang="en-US" sz="2000" kern="0" dirty="0"/>
              <a:t>Is it weird? </a:t>
            </a:r>
          </a:p>
          <a:p>
            <a:pPr algn="ctr" defTabSz="913509">
              <a:lnSpc>
                <a:spcPct val="90000"/>
              </a:lnSpc>
              <a:defRPr/>
            </a:pPr>
            <a:r>
              <a:rPr lang="zh-TW" altLang="en-US" sz="2400" kern="0" dirty="0">
                <a:solidFill>
                  <a:srgbClr val="7030A0"/>
                </a:solidFill>
              </a:rPr>
              <a:t>（异常）</a:t>
            </a:r>
            <a:endParaRPr lang="en-US" sz="3600" i="1" kern="0" dirty="0">
              <a:solidFill>
                <a:srgbClr val="7030A0"/>
              </a:solidFill>
            </a:endParaRPr>
          </a:p>
          <a:p>
            <a:pPr algn="ctr" defTabSz="913509">
              <a:lnSpc>
                <a:spcPct val="90000"/>
              </a:lnSpc>
              <a:defRPr/>
            </a:pPr>
            <a:r>
              <a:rPr lang="en-US" sz="1800" i="1" kern="0" dirty="0">
                <a:solidFill>
                  <a:srgbClr val="7030A0"/>
                </a:solidFill>
              </a:rPr>
              <a:t>(Anomaly)</a:t>
            </a:r>
            <a:endParaRPr lang="en-US" sz="2000" i="1" kern="0" dirty="0">
              <a:solidFill>
                <a:srgbClr val="7030A0"/>
              </a:solidFill>
            </a:endParaRPr>
          </a:p>
        </p:txBody>
      </p:sp>
      <p:sp>
        <p:nvSpPr>
          <p:cNvPr id="21" name="TextBox 20"/>
          <p:cNvSpPr txBox="1"/>
          <p:nvPr/>
        </p:nvSpPr>
        <p:spPr>
          <a:xfrm>
            <a:off x="6814601" y="103862"/>
            <a:ext cx="2805005" cy="1528397"/>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接下来呢？ </a:t>
            </a:r>
            <a:endParaRPr lang="en-US" altLang="zh-TW" sz="2745" kern="0" dirty="0"/>
          </a:p>
          <a:p>
            <a:pPr algn="ctr" defTabSz="913509">
              <a:lnSpc>
                <a:spcPct val="90000"/>
              </a:lnSpc>
              <a:defRPr/>
            </a:pPr>
            <a:r>
              <a:rPr lang="en-US" sz="2000" kern="0" dirty="0"/>
              <a:t>What next?</a:t>
            </a:r>
          </a:p>
          <a:p>
            <a:pPr algn="ctr" defTabSz="913509">
              <a:lnSpc>
                <a:spcPct val="90000"/>
              </a:lnSpc>
              <a:defRPr/>
            </a:pPr>
            <a:r>
              <a:rPr lang="zh-TW" altLang="en-US" sz="2400" kern="0" dirty="0">
                <a:solidFill>
                  <a:srgbClr val="7030A0"/>
                </a:solidFill>
              </a:rPr>
              <a:t>（强化学习）</a:t>
            </a:r>
            <a:endParaRPr lang="en-US" sz="3600" kern="0" dirty="0">
              <a:solidFill>
                <a:srgbClr val="7030A0"/>
              </a:solidFill>
            </a:endParaRPr>
          </a:p>
          <a:p>
            <a:pPr algn="ctr" defTabSz="913509">
              <a:lnSpc>
                <a:spcPct val="90000"/>
              </a:lnSpc>
              <a:defRPr/>
            </a:pPr>
            <a:r>
              <a:rPr lang="en-US" sz="1800" kern="0" dirty="0">
                <a:solidFill>
                  <a:srgbClr val="7030A0"/>
                </a:solidFill>
              </a:rPr>
              <a:t>(Reinforcement Learning)</a:t>
            </a:r>
            <a:endParaRPr lang="en-US" sz="2000" kern="0" dirty="0">
              <a:solidFill>
                <a:srgbClr val="7030A0"/>
              </a:solidFill>
            </a:endParaRPr>
          </a:p>
        </p:txBody>
      </p:sp>
      <p:sp>
        <p:nvSpPr>
          <p:cNvPr id="14" name="TextBox 13"/>
          <p:cNvSpPr txBox="1"/>
          <p:nvPr/>
        </p:nvSpPr>
        <p:spPr>
          <a:xfrm>
            <a:off x="4126608" y="101479"/>
            <a:ext cx="2805005" cy="1805396"/>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预测有多少</a:t>
            </a:r>
            <a:endParaRPr lang="en-US" sz="2745" kern="0" dirty="0"/>
          </a:p>
          <a:p>
            <a:pPr algn="ctr" defTabSz="913509">
              <a:lnSpc>
                <a:spcPct val="90000"/>
              </a:lnSpc>
              <a:defRPr/>
            </a:pPr>
            <a:r>
              <a:rPr lang="en-US" sz="2000" kern="0" dirty="0"/>
              <a:t>Predict how much/many</a:t>
            </a:r>
          </a:p>
          <a:p>
            <a:pPr algn="ctr" defTabSz="913509">
              <a:lnSpc>
                <a:spcPct val="90000"/>
              </a:lnSpc>
              <a:defRPr/>
            </a:pPr>
            <a:r>
              <a:rPr lang="zh-TW" altLang="en-US" sz="2400" kern="0" dirty="0">
                <a:solidFill>
                  <a:srgbClr val="7030A0"/>
                </a:solidFill>
              </a:rPr>
              <a:t>（回归）</a:t>
            </a:r>
            <a:endParaRPr lang="en-US" altLang="zh-TW" sz="2400" kern="0" dirty="0">
              <a:solidFill>
                <a:srgbClr val="7030A0"/>
              </a:solidFill>
            </a:endParaRPr>
          </a:p>
          <a:p>
            <a:pPr algn="ctr" defTabSz="913509">
              <a:lnSpc>
                <a:spcPct val="90000"/>
              </a:lnSpc>
              <a:defRPr/>
            </a:pPr>
            <a:r>
              <a:rPr lang="en-US" sz="1800" i="1" kern="0" dirty="0">
                <a:solidFill>
                  <a:srgbClr val="7030A0"/>
                </a:solidFill>
              </a:rPr>
              <a:t>(Regression)</a:t>
            </a:r>
          </a:p>
        </p:txBody>
      </p:sp>
      <p:sp>
        <p:nvSpPr>
          <p:cNvPr id="6" name="TextBox 5"/>
          <p:cNvSpPr txBox="1"/>
          <p:nvPr/>
        </p:nvSpPr>
        <p:spPr>
          <a:xfrm>
            <a:off x="754527" y="725075"/>
            <a:ext cx="2805005" cy="1528397"/>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哪个类别？ </a:t>
            </a:r>
            <a:r>
              <a:rPr lang="en-US" sz="2000" kern="0" dirty="0"/>
              <a:t>Which category?</a:t>
            </a:r>
          </a:p>
          <a:p>
            <a:pPr algn="ctr" defTabSz="913509">
              <a:lnSpc>
                <a:spcPct val="90000"/>
              </a:lnSpc>
              <a:defRPr/>
            </a:pPr>
            <a:r>
              <a:rPr lang="zh-TW" altLang="en-US" sz="2400" kern="0" dirty="0">
                <a:solidFill>
                  <a:srgbClr val="7030A0"/>
                </a:solidFill>
              </a:rPr>
              <a:t>（分类）</a:t>
            </a:r>
            <a:r>
              <a:rPr lang="en-US" sz="1800" i="1" kern="0" dirty="0">
                <a:solidFill>
                  <a:srgbClr val="7030A0"/>
                </a:solidFill>
              </a:rPr>
              <a:t>(Classification)</a:t>
            </a:r>
            <a:endParaRPr lang="en-US" sz="2000" i="1" kern="0" dirty="0">
              <a:solidFill>
                <a:srgbClr val="7030A0"/>
              </a:solidFill>
            </a:endParaRPr>
          </a:p>
        </p:txBody>
      </p:sp>
      <p:sp>
        <p:nvSpPr>
          <p:cNvPr id="17" name="TextBox 16"/>
          <p:cNvSpPr txBox="1"/>
          <p:nvPr/>
        </p:nvSpPr>
        <p:spPr>
          <a:xfrm>
            <a:off x="6931613" y="3579988"/>
            <a:ext cx="2788486" cy="1833096"/>
          </a:xfrm>
          <a:prstGeom prst="rect">
            <a:avLst/>
          </a:prstGeom>
          <a:noFill/>
        </p:spPr>
        <p:txBody>
          <a:bodyPr wrap="square" lIns="179208" tIns="143366" rIns="179208" bIns="143366" rtlCol="0">
            <a:spAutoFit/>
          </a:bodyPr>
          <a:lstStyle/>
          <a:p>
            <a:pPr algn="ctr" defTabSz="913509">
              <a:lnSpc>
                <a:spcPct val="90000"/>
              </a:lnSpc>
              <a:defRPr/>
            </a:pPr>
            <a:r>
              <a:rPr lang="zh-TW" altLang="en-US" sz="2745" kern="0" dirty="0"/>
              <a:t>数据结构
</a:t>
            </a:r>
            <a:r>
              <a:rPr lang="en-US" sz="2000" kern="0" dirty="0"/>
              <a:t>Data structure</a:t>
            </a:r>
          </a:p>
          <a:p>
            <a:pPr algn="ctr" defTabSz="913509">
              <a:lnSpc>
                <a:spcPct val="90000"/>
              </a:lnSpc>
              <a:defRPr/>
            </a:pPr>
            <a:r>
              <a:rPr lang="zh-TW" altLang="en-US" sz="2400" kern="0" dirty="0">
                <a:solidFill>
                  <a:srgbClr val="7030A0"/>
                </a:solidFill>
              </a:rPr>
              <a:t>（聚类，推荐）</a:t>
            </a:r>
            <a:endParaRPr lang="en-US" sz="3200" kern="0" dirty="0">
              <a:solidFill>
                <a:srgbClr val="7030A0"/>
              </a:solidFill>
            </a:endParaRPr>
          </a:p>
          <a:p>
            <a:pPr algn="ctr" defTabSz="913509">
              <a:lnSpc>
                <a:spcPct val="90000"/>
              </a:lnSpc>
              <a:defRPr/>
            </a:pPr>
            <a:r>
              <a:rPr lang="en-US" sz="1800" kern="0" dirty="0">
                <a:solidFill>
                  <a:srgbClr val="7030A0"/>
                </a:solidFill>
              </a:rPr>
              <a:t>(Clustering,</a:t>
            </a:r>
          </a:p>
          <a:p>
            <a:pPr algn="ctr" defTabSz="913509">
              <a:lnSpc>
                <a:spcPct val="90000"/>
              </a:lnSpc>
              <a:defRPr/>
            </a:pPr>
            <a:r>
              <a:rPr lang="en-US" sz="1800" kern="0" dirty="0">
                <a:solidFill>
                  <a:srgbClr val="7030A0"/>
                </a:solidFill>
              </a:rPr>
              <a:t>Recommender)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8670" y="4544521"/>
            <a:ext cx="2993029" cy="21927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419" y="2248849"/>
            <a:ext cx="3751219" cy="31015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87736" y="3671806"/>
            <a:ext cx="3685466" cy="284240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5967" y="1159546"/>
            <a:ext cx="2646285" cy="2178604"/>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79688" y="1027059"/>
            <a:ext cx="3353545" cy="2621695"/>
          </a:xfrm>
          <a:prstGeom prst="rect">
            <a:avLst/>
          </a:prstGeom>
        </p:spPr>
      </p:pic>
      <p:sp>
        <p:nvSpPr>
          <p:cNvPr id="26" name="TextBox 25"/>
          <p:cNvSpPr txBox="1"/>
          <p:nvPr/>
        </p:nvSpPr>
        <p:spPr>
          <a:xfrm>
            <a:off x="281418" y="6312800"/>
            <a:ext cx="4097518" cy="529275"/>
          </a:xfrm>
          <a:prstGeom prst="rect">
            <a:avLst/>
          </a:prstGeom>
          <a:noFill/>
        </p:spPr>
        <p:txBody>
          <a:bodyPr wrap="none" lIns="179285" tIns="143428" rIns="179285" bIns="143428" rtlCol="0">
            <a:spAutoFit/>
          </a:bodyPr>
          <a:lstStyle/>
          <a:p>
            <a:pPr>
              <a:lnSpc>
                <a:spcPct val="90000"/>
              </a:lnSpc>
              <a:spcAft>
                <a:spcPts val="588"/>
              </a:spcAft>
            </a:pPr>
            <a:r>
              <a:rPr lang="en-US" sz="1730" dirty="0">
                <a:gradFill>
                  <a:gsLst>
                    <a:gs pos="2917">
                      <a:schemeClr val="tx1"/>
                    </a:gs>
                    <a:gs pos="30000">
                      <a:schemeClr val="tx1"/>
                    </a:gs>
                  </a:gsLst>
                  <a:lin ang="5400000" scaled="0"/>
                </a:gradFill>
                <a:latin typeface="+mj-lt"/>
              </a:rPr>
              <a:t>5 questions courtesy Brandon Rohrer</a:t>
            </a:r>
          </a:p>
        </p:txBody>
      </p:sp>
    </p:spTree>
    <p:extLst>
      <p:ext uri="{BB962C8B-B14F-4D97-AF65-F5344CB8AC3E}">
        <p14:creationId xmlns:p14="http://schemas.microsoft.com/office/powerpoint/2010/main" val="407749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zh-TW" altLang="en-US" dirty="0"/>
              <a:t>让我们从克隆工作坊笔记本开始</a:t>
            </a:r>
            <a:br>
              <a:rPr lang="en-US" altLang="zh-TW" dirty="0"/>
            </a:br>
            <a:r>
              <a:rPr lang="en-US" sz="3600" dirty="0"/>
              <a:t>Let’s begin by cloning our workshop Notebook</a:t>
            </a:r>
          </a:p>
        </p:txBody>
      </p:sp>
      <p:sp>
        <p:nvSpPr>
          <p:cNvPr id="5" name="Rectangle 4">
            <a:extLst>
              <a:ext uri="{FF2B5EF4-FFF2-40B4-BE49-F238E27FC236}">
                <a16:creationId xmlns:a16="http://schemas.microsoft.com/office/drawing/2014/main" id="{6FA86200-AFF5-4853-AF4F-9A5082BA7A23}"/>
              </a:ext>
            </a:extLst>
          </p:cNvPr>
          <p:cNvSpPr/>
          <p:nvPr/>
        </p:nvSpPr>
        <p:spPr>
          <a:xfrm>
            <a:off x="805779" y="2034724"/>
            <a:ext cx="10801004" cy="2985433"/>
          </a:xfrm>
          <a:prstGeom prst="rect">
            <a:avLst/>
          </a:prstGeom>
        </p:spPr>
        <p:txBody>
          <a:bodyPr wrap="square">
            <a:spAutoFit/>
          </a:bodyPr>
          <a:lstStyle/>
          <a:p>
            <a:pPr lvl="0" algn="ctr" defTabSz="932742">
              <a:spcBef>
                <a:spcPts val="588"/>
              </a:spcBef>
              <a:buSzPct val="90000"/>
            </a:pPr>
            <a:r>
              <a:rPr lang="en-US" sz="2800" spc="-29" dirty="0">
                <a:solidFill>
                  <a:srgbClr val="0072C6"/>
                </a:solidFill>
                <a:latin typeface="Segoe UI Semibold"/>
                <a:cs typeface="Segoe UI" panose="020B0502040204020203" pitchFamily="34" charset="0"/>
              </a:rPr>
              <a:t>https://</a:t>
            </a:r>
            <a:r>
              <a:rPr lang="en-US" sz="2800" spc="-29" dirty="0" err="1">
                <a:solidFill>
                  <a:srgbClr val="0072C6"/>
                </a:solidFill>
                <a:latin typeface="Segoe UI Semibold"/>
                <a:cs typeface="Segoe UI" panose="020B0502040204020203" pitchFamily="34" charset="0"/>
              </a:rPr>
              <a:t>notebooks.azure.com</a:t>
            </a:r>
            <a:r>
              <a:rPr lang="en-US" sz="2800" spc="-29" dirty="0">
                <a:solidFill>
                  <a:srgbClr val="0072C6"/>
                </a:solidFill>
                <a:latin typeface="Segoe UI Semibold"/>
                <a:cs typeface="Segoe UI" panose="020B0502040204020203" pitchFamily="34" charset="0"/>
              </a:rPr>
              <a:t>/</a:t>
            </a:r>
            <a:r>
              <a:rPr lang="en-US" sz="2800" spc="-29" dirty="0" err="1">
                <a:solidFill>
                  <a:srgbClr val="0072C6"/>
                </a:solidFill>
                <a:latin typeface="Segoe UI Semibold"/>
                <a:cs typeface="Segoe UI" panose="020B0502040204020203" pitchFamily="34" charset="0"/>
              </a:rPr>
              <a:t>geektrainer</a:t>
            </a:r>
            <a:r>
              <a:rPr lang="en-US" sz="2800" spc="-29" dirty="0">
                <a:solidFill>
                  <a:srgbClr val="0072C6"/>
                </a:solidFill>
                <a:latin typeface="Segoe UI Semibold"/>
                <a:cs typeface="Segoe UI" panose="020B0502040204020203" pitchFamily="34" charset="0"/>
              </a:rPr>
              <a:t>/projects/ml-1</a:t>
            </a:r>
          </a:p>
          <a:p>
            <a:pPr algn="ctr"/>
            <a:endParaRPr lang="en-US" sz="6000" dirty="0"/>
          </a:p>
          <a:p>
            <a:pPr algn="ctr"/>
            <a:r>
              <a:rPr lang="zh-TW" altLang="en-US" sz="3600" dirty="0"/>
              <a:t>如果您还没有 </a:t>
            </a:r>
            <a:r>
              <a:rPr lang="en-US" sz="3600" dirty="0"/>
              <a:t>Microsoft </a:t>
            </a:r>
            <a:r>
              <a:rPr lang="zh-TW" altLang="en-US" sz="3600" dirty="0"/>
              <a:t>帐户， 请于此处申请 ：</a:t>
            </a:r>
            <a:endParaRPr lang="en-US" sz="3600" dirty="0"/>
          </a:p>
          <a:p>
            <a:pPr algn="ctr"/>
            <a:r>
              <a:rPr lang="en-US" sz="2800" dirty="0"/>
              <a:t>If you don’t already have a Microsoft Account, start here:</a:t>
            </a:r>
          </a:p>
          <a:p>
            <a:pPr algn="ctr"/>
            <a:r>
              <a:rPr lang="en-US" sz="3600" dirty="0">
                <a:hlinkClick r:id="rId3"/>
              </a:rPr>
              <a:t>account.microsoft.com</a:t>
            </a:r>
            <a:r>
              <a:rPr lang="en-US" sz="3600" dirty="0"/>
              <a:t> </a:t>
            </a:r>
          </a:p>
        </p:txBody>
      </p:sp>
    </p:spTree>
    <p:extLst>
      <p:ext uri="{BB962C8B-B14F-4D97-AF65-F5344CB8AC3E}">
        <p14:creationId xmlns:p14="http://schemas.microsoft.com/office/powerpoint/2010/main" val="4085795988"/>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F5D7FA-3753-4547-B56F-C7F1FED092D7}"/>
              </a:ext>
            </a:extLst>
          </p:cNvPr>
          <p:cNvSpPr>
            <a:spLocks noGrp="1"/>
          </p:cNvSpPr>
          <p:nvPr>
            <p:ph type="body" sz="quarter" idx="10"/>
          </p:nvPr>
        </p:nvSpPr>
        <p:spPr>
          <a:xfrm>
            <a:off x="586581" y="6448804"/>
            <a:ext cx="11018838" cy="246221"/>
          </a:xfrm>
        </p:spPr>
        <p:txBody>
          <a:bodyPr/>
          <a:lstStyle/>
          <a:p>
            <a:pPr marL="0" indent="0">
              <a:buNone/>
            </a:pPr>
            <a:r>
              <a:rPr lang="en-US" sz="1600">
                <a:hlinkClick r:id="rId3"/>
              </a:rPr>
              <a:t>https://docs.microsoft.com/en-us/learn/modules/analyze-climate-data-with-azure-notebooks/1-create-an-azure-notebook</a:t>
            </a:r>
            <a:endParaRPr lang="en-US" sz="1400"/>
          </a:p>
        </p:txBody>
      </p:sp>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zh-TW" altLang="en-US" dirty="0"/>
              <a:t>如何在 </a:t>
            </a:r>
            <a:r>
              <a:rPr lang="en-US" dirty="0"/>
              <a:t>Azure </a:t>
            </a:r>
            <a:r>
              <a:rPr lang="zh-TW" altLang="en-US" dirty="0"/>
              <a:t>笔记本中导航
</a:t>
            </a:r>
            <a:r>
              <a:rPr lang="en-US" sz="3600" dirty="0"/>
              <a:t>How to navigate Azure Notebooks</a:t>
            </a:r>
          </a:p>
        </p:txBody>
      </p:sp>
      <p:pic>
        <p:nvPicPr>
          <p:cNvPr id="2050" name="Picture 2" descr="Running a code cell">
            <a:extLst>
              <a:ext uri="{FF2B5EF4-FFF2-40B4-BE49-F238E27FC236}">
                <a16:creationId xmlns:a16="http://schemas.microsoft.com/office/drawing/2014/main" id="{AD1BF8F8-816D-42FD-A233-829947373F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64810" y="1684658"/>
            <a:ext cx="9262380"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432318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4"/>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noAutofit/>
          </a:bodyPr>
          <a:lstStyle/>
          <a:p>
            <a:pPr marL="0" lvl="0" indent="0" algn="l" rtl="0">
              <a:lnSpc>
                <a:spcPct val="100000"/>
              </a:lnSpc>
              <a:spcBef>
                <a:spcPts val="0"/>
              </a:spcBef>
              <a:spcAft>
                <a:spcPts val="0"/>
              </a:spcAft>
              <a:buClr>
                <a:srgbClr val="50E6FF"/>
              </a:buClr>
              <a:buSzPts val="3600"/>
              <a:buFont typeface="Quattrocento Sans"/>
              <a:buNone/>
            </a:pPr>
            <a:r>
              <a:rPr lang="en-US"/>
              <a:t>合并数据集 Joining datasets</a:t>
            </a:r>
            <a:endParaRPr/>
          </a:p>
        </p:txBody>
      </p:sp>
      <p:pic>
        <p:nvPicPr>
          <p:cNvPr id="297" name="Google Shape;297;p34"/>
          <p:cNvPicPr preferRelativeResize="0"/>
          <p:nvPr/>
        </p:nvPicPr>
        <p:blipFill rotWithShape="1">
          <a:blip r:embed="rId3">
            <a:alphaModFix/>
          </a:blip>
          <a:srcRect/>
          <a:stretch/>
        </p:blipFill>
        <p:spPr>
          <a:xfrm>
            <a:off x="0" y="0"/>
            <a:ext cx="12192000" cy="6858000"/>
          </a:xfrm>
          <a:prstGeom prst="rect">
            <a:avLst/>
          </a:prstGeom>
          <a:noFill/>
          <a:ln>
            <a:noFill/>
          </a:ln>
        </p:spPr>
      </p:pic>
    </p:spTree>
    <p:extLst>
      <p:ext uri="{BB962C8B-B14F-4D97-AF65-F5344CB8AC3E}">
        <p14:creationId xmlns:p14="http://schemas.microsoft.com/office/powerpoint/2010/main" val="405311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5"/>
          <p:cNvSpPr txBox="1">
            <a:spLocks noGrp="1"/>
          </p:cNvSpPr>
          <p:nvPr>
            <p:ph type="title"/>
          </p:nvPr>
        </p:nvSpPr>
        <p:spPr>
          <a:xfrm>
            <a:off x="358570" y="358621"/>
            <a:ext cx="11474238" cy="896552"/>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700"/>
              <a:buFont typeface="Quattrocento Sans"/>
              <a:buNone/>
            </a:pPr>
            <a:r>
              <a:rPr lang="en-US"/>
              <a:t>第 1 节 概述</a:t>
            </a:r>
            <a:endParaRPr/>
          </a:p>
        </p:txBody>
      </p:sp>
      <p:sp>
        <p:nvSpPr>
          <p:cNvPr id="303" name="Google Shape;303;p35"/>
          <p:cNvSpPr txBox="1">
            <a:spLocks noGrp="1"/>
          </p:cNvSpPr>
          <p:nvPr>
            <p:ph type="body" idx="1"/>
          </p:nvPr>
        </p:nvSpPr>
        <p:spPr>
          <a:xfrm>
            <a:off x="358570" y="1344828"/>
            <a:ext cx="11474238" cy="3434990"/>
          </a:xfrm>
          <a:prstGeom prst="rect">
            <a:avLst/>
          </a:prstGeom>
          <a:noFill/>
          <a:ln>
            <a:noFill/>
          </a:ln>
        </p:spPr>
        <p:txBody>
          <a:bodyPr spcFirstLastPara="1" wrap="square" lIns="91425" tIns="91425" rIns="91425" bIns="91425" anchor="t" anchorCtr="0">
            <a:noAutofit/>
          </a:bodyPr>
          <a:lstStyle/>
          <a:p>
            <a:pPr marL="0" lvl="0" indent="0" algn="l" rtl="0">
              <a:lnSpc>
                <a:spcPct val="70000"/>
              </a:lnSpc>
              <a:spcBef>
                <a:spcPts val="0"/>
              </a:spcBef>
              <a:spcAft>
                <a:spcPts val="0"/>
              </a:spcAft>
              <a:buClr>
                <a:srgbClr val="0072C6"/>
              </a:buClr>
              <a:buSzPts val="2664"/>
              <a:buNone/>
            </a:pPr>
            <a:r>
              <a:rPr lang="en-US" sz="2960"/>
              <a:t>加载数据</a:t>
            </a:r>
            <a:br>
              <a:rPr lang="en-US" sz="2960"/>
            </a:br>
            <a:r>
              <a:rPr lang="en-US" sz="2960"/>
              <a:t>探索和清洗数据</a:t>
            </a:r>
            <a:br>
              <a:rPr lang="en-US" sz="2960"/>
            </a:br>
            <a:r>
              <a:rPr lang="en-US" sz="2960"/>
              <a:t>拆分数据框</a:t>
            </a:r>
            <a:endParaRPr sz="2960"/>
          </a:p>
          <a:p>
            <a:pPr marL="0" lvl="0" indent="0" algn="l" rtl="0">
              <a:lnSpc>
                <a:spcPct val="70000"/>
              </a:lnSpc>
              <a:spcBef>
                <a:spcPts val="588"/>
              </a:spcBef>
              <a:spcAft>
                <a:spcPts val="0"/>
              </a:spcAft>
              <a:buClr>
                <a:srgbClr val="0072C6"/>
              </a:buClr>
              <a:buSzPts val="2664"/>
              <a:buNone/>
            </a:pPr>
            <a:r>
              <a:rPr lang="en-US" sz="2960"/>
              <a:t>合并数据框</a:t>
            </a:r>
            <a:endParaRPr sz="2960"/>
          </a:p>
          <a:p>
            <a:pPr marL="0" lvl="0" indent="0" algn="l" rtl="0">
              <a:lnSpc>
                <a:spcPct val="70000"/>
              </a:lnSpc>
              <a:spcBef>
                <a:spcPts val="588"/>
              </a:spcBef>
              <a:spcAft>
                <a:spcPts val="0"/>
              </a:spcAft>
              <a:buClr>
                <a:srgbClr val="0072C6"/>
              </a:buClr>
              <a:buSzPts val="2664"/>
              <a:buNone/>
            </a:pPr>
            <a:r>
              <a:rPr lang="en-US" sz="2960"/>
              <a:t>Loading data</a:t>
            </a:r>
            <a:endParaRPr/>
          </a:p>
          <a:p>
            <a:pPr marL="0" lvl="0" indent="0" algn="l" rtl="0">
              <a:lnSpc>
                <a:spcPct val="70000"/>
              </a:lnSpc>
              <a:spcBef>
                <a:spcPts val="588"/>
              </a:spcBef>
              <a:spcAft>
                <a:spcPts val="0"/>
              </a:spcAft>
              <a:buClr>
                <a:srgbClr val="0072C6"/>
              </a:buClr>
              <a:buSzPts val="2664"/>
              <a:buNone/>
            </a:pPr>
            <a:r>
              <a:rPr lang="en-US" sz="2960"/>
              <a:t>Exploring and cleaning data</a:t>
            </a:r>
            <a:endParaRPr/>
          </a:p>
          <a:p>
            <a:pPr marL="0" lvl="0" indent="0" algn="l" rtl="0">
              <a:lnSpc>
                <a:spcPct val="70000"/>
              </a:lnSpc>
              <a:spcBef>
                <a:spcPts val="588"/>
              </a:spcBef>
              <a:spcAft>
                <a:spcPts val="0"/>
              </a:spcAft>
              <a:buClr>
                <a:srgbClr val="0072C6"/>
              </a:buClr>
              <a:buSzPts val="2664"/>
              <a:buNone/>
            </a:pPr>
            <a:r>
              <a:rPr lang="en-US" sz="2960"/>
              <a:t>Splitting DataFrames</a:t>
            </a:r>
            <a:endParaRPr sz="2960"/>
          </a:p>
          <a:p>
            <a:pPr marL="0" lvl="0" indent="0" algn="l" rtl="0">
              <a:lnSpc>
                <a:spcPct val="70000"/>
              </a:lnSpc>
              <a:spcBef>
                <a:spcPts val="588"/>
              </a:spcBef>
              <a:spcAft>
                <a:spcPts val="0"/>
              </a:spcAft>
              <a:buClr>
                <a:srgbClr val="0072C6"/>
              </a:buClr>
              <a:buSzPts val="2664"/>
              <a:buNone/>
            </a:pPr>
            <a:r>
              <a:rPr lang="en-US" sz="2960"/>
              <a:t>Joining DataFrames</a:t>
            </a:r>
            <a:endParaRPr sz="2960"/>
          </a:p>
        </p:txBody>
      </p:sp>
    </p:spTree>
    <p:extLst>
      <p:ext uri="{BB962C8B-B14F-4D97-AF65-F5344CB8AC3E}">
        <p14:creationId xmlns:p14="http://schemas.microsoft.com/office/powerpoint/2010/main" val="49313038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6"/>
          <p:cNvSpPr txBox="1">
            <a:spLocks noGrp="1"/>
          </p:cNvSpPr>
          <p:nvPr>
            <p:ph type="title"/>
          </p:nvPr>
        </p:nvSpPr>
        <p:spPr>
          <a:xfrm>
            <a:off x="358570" y="358621"/>
            <a:ext cx="11474238" cy="896552"/>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700"/>
              <a:buFont typeface="Consolas"/>
              <a:buNone/>
            </a:pPr>
            <a:r>
              <a:rPr lang="en-US">
                <a:latin typeface="Consolas"/>
                <a:ea typeface="Consolas"/>
                <a:cs typeface="Consolas"/>
                <a:sym typeface="Consolas"/>
              </a:rPr>
              <a:t>数据框 DataFrame</a:t>
            </a:r>
            <a:endParaRPr>
              <a:latin typeface="Consolas"/>
              <a:ea typeface="Consolas"/>
              <a:cs typeface="Consolas"/>
              <a:sym typeface="Consolas"/>
            </a:endParaRPr>
          </a:p>
        </p:txBody>
      </p:sp>
      <p:sp>
        <p:nvSpPr>
          <p:cNvPr id="313" name="Google Shape;313;p36"/>
          <p:cNvSpPr txBox="1">
            <a:spLocks noGrp="1"/>
          </p:cNvSpPr>
          <p:nvPr>
            <p:ph type="body" idx="1"/>
          </p:nvPr>
        </p:nvSpPr>
        <p:spPr>
          <a:xfrm>
            <a:off x="358570" y="1344828"/>
            <a:ext cx="11474238" cy="4724114"/>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2C6"/>
              </a:buClr>
              <a:buSzPts val="2430"/>
              <a:buNone/>
            </a:pPr>
            <a:r>
              <a:rPr lang="en-US"/>
              <a:t>基本上是一个关系数据库</a:t>
            </a:r>
            <a:endParaRPr/>
          </a:p>
          <a:p>
            <a:pPr marL="0" lvl="0" indent="0" algn="l" rtl="0">
              <a:lnSpc>
                <a:spcPct val="90000"/>
              </a:lnSpc>
              <a:spcBef>
                <a:spcPts val="588"/>
              </a:spcBef>
              <a:spcAft>
                <a:spcPts val="0"/>
              </a:spcAft>
              <a:buClr>
                <a:srgbClr val="0072C6"/>
              </a:buClr>
              <a:buSzPts val="2430"/>
              <a:buNone/>
            </a:pPr>
            <a:r>
              <a:rPr lang="en-US"/>
              <a:t>Basically a relational database table</a:t>
            </a:r>
            <a:endParaRPr/>
          </a:p>
          <a:p>
            <a:pPr marL="0" lvl="0" indent="0" algn="l" rtl="0">
              <a:lnSpc>
                <a:spcPct val="90000"/>
              </a:lnSpc>
              <a:spcBef>
                <a:spcPts val="588"/>
              </a:spcBef>
              <a:spcAft>
                <a:spcPts val="0"/>
              </a:spcAft>
              <a:buClr>
                <a:srgbClr val="0072C6"/>
              </a:buClr>
              <a:buSzPts val="2430"/>
              <a:buNone/>
            </a:pPr>
            <a:r>
              <a:rPr lang="en-US"/>
              <a:t>特性和功能</a:t>
            </a:r>
            <a:endParaRPr/>
          </a:p>
          <a:p>
            <a:pPr marL="0" lvl="0" indent="0" algn="l" rtl="0">
              <a:lnSpc>
                <a:spcPct val="90000"/>
              </a:lnSpc>
              <a:spcBef>
                <a:spcPts val="588"/>
              </a:spcBef>
              <a:spcAft>
                <a:spcPts val="0"/>
              </a:spcAft>
              <a:buClr>
                <a:srgbClr val="0072C6"/>
              </a:buClr>
              <a:buSzPts val="2430"/>
              <a:buNone/>
            </a:pPr>
            <a:r>
              <a:rPr lang="en-US"/>
              <a:t>Features and functionality</a:t>
            </a:r>
            <a:endParaRPr/>
          </a:p>
          <a:p>
            <a:pPr marL="0" lvl="1" indent="0" algn="l" rtl="0">
              <a:lnSpc>
                <a:spcPct val="90000"/>
              </a:lnSpc>
              <a:spcBef>
                <a:spcPts val="588"/>
              </a:spcBef>
              <a:spcAft>
                <a:spcPts val="0"/>
              </a:spcAft>
              <a:buClr>
                <a:schemeClr val="dk1"/>
              </a:buClr>
              <a:buSzPts val="1710"/>
              <a:buNone/>
            </a:pPr>
            <a:r>
              <a:rPr lang="en-US"/>
              <a:t>列具有名称</a:t>
            </a:r>
            <a:br>
              <a:rPr lang="en-US"/>
            </a:br>
            <a:r>
              <a:rPr lang="en-US"/>
              <a:t>数据探索</a:t>
            </a:r>
            <a:br>
              <a:rPr lang="en-US"/>
            </a:br>
            <a:r>
              <a:rPr lang="en-US"/>
              <a:t>执行合并和集合</a:t>
            </a:r>
            <a:endParaRPr/>
          </a:p>
          <a:p>
            <a:pPr marL="0" lvl="1" indent="0" algn="l" rtl="0">
              <a:lnSpc>
                <a:spcPct val="90000"/>
              </a:lnSpc>
              <a:spcBef>
                <a:spcPts val="588"/>
              </a:spcBef>
              <a:spcAft>
                <a:spcPts val="0"/>
              </a:spcAft>
              <a:buClr>
                <a:schemeClr val="dk1"/>
              </a:buClr>
              <a:buSzPts val="1710"/>
              <a:buNone/>
            </a:pPr>
            <a:r>
              <a:rPr lang="en-US"/>
              <a:t>清洗数据</a:t>
            </a:r>
            <a:endParaRPr/>
          </a:p>
          <a:p>
            <a:pPr marL="0" lvl="1" indent="0" algn="l" rtl="0">
              <a:lnSpc>
                <a:spcPct val="90000"/>
              </a:lnSpc>
              <a:spcBef>
                <a:spcPts val="588"/>
              </a:spcBef>
              <a:spcAft>
                <a:spcPts val="0"/>
              </a:spcAft>
              <a:buClr>
                <a:schemeClr val="dk1"/>
              </a:buClr>
              <a:buSzPts val="1710"/>
              <a:buNone/>
            </a:pPr>
            <a:r>
              <a:rPr lang="en-US"/>
              <a:t>Columns have names</a:t>
            </a:r>
            <a:endParaRPr/>
          </a:p>
          <a:p>
            <a:pPr marL="0" lvl="1" indent="0" algn="l" rtl="0">
              <a:lnSpc>
                <a:spcPct val="90000"/>
              </a:lnSpc>
              <a:spcBef>
                <a:spcPts val="588"/>
              </a:spcBef>
              <a:spcAft>
                <a:spcPts val="0"/>
              </a:spcAft>
              <a:buClr>
                <a:schemeClr val="dk1"/>
              </a:buClr>
              <a:buSzPts val="1710"/>
              <a:buNone/>
            </a:pPr>
            <a:r>
              <a:rPr lang="en-US"/>
              <a:t>Data exploration</a:t>
            </a:r>
            <a:endParaRPr/>
          </a:p>
          <a:p>
            <a:pPr marL="0" lvl="1" indent="0" algn="l" rtl="0">
              <a:lnSpc>
                <a:spcPct val="90000"/>
              </a:lnSpc>
              <a:spcBef>
                <a:spcPts val="588"/>
              </a:spcBef>
              <a:spcAft>
                <a:spcPts val="0"/>
              </a:spcAft>
              <a:buClr>
                <a:schemeClr val="dk1"/>
              </a:buClr>
              <a:buSzPts val="1710"/>
              <a:buNone/>
            </a:pPr>
            <a:r>
              <a:rPr lang="en-US"/>
              <a:t>Perform joins and unions</a:t>
            </a:r>
            <a:endParaRPr/>
          </a:p>
          <a:p>
            <a:pPr marL="0" lvl="1" indent="0" algn="l" rtl="0">
              <a:lnSpc>
                <a:spcPct val="90000"/>
              </a:lnSpc>
              <a:spcBef>
                <a:spcPts val="588"/>
              </a:spcBef>
              <a:spcAft>
                <a:spcPts val="0"/>
              </a:spcAft>
              <a:buClr>
                <a:schemeClr val="dk1"/>
              </a:buClr>
              <a:buSzPts val="1710"/>
              <a:buNone/>
            </a:pPr>
            <a:r>
              <a:rPr lang="en-US"/>
              <a:t>Cleanse data</a:t>
            </a:r>
            <a:endParaRPr/>
          </a:p>
        </p:txBody>
      </p:sp>
    </p:spTree>
    <p:extLst>
      <p:ext uri="{BB962C8B-B14F-4D97-AF65-F5344CB8AC3E}">
        <p14:creationId xmlns:p14="http://schemas.microsoft.com/office/powerpoint/2010/main" val="314558622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199" y="2979778"/>
            <a:ext cx="5239479" cy="553998"/>
          </a:xfrm>
        </p:spPr>
        <p:txBody>
          <a:bodyPr/>
          <a:lstStyle/>
          <a:p>
            <a:r>
              <a:rPr lang="en-US" dirty="0"/>
              <a:t>Chia-Chi Chang</a:t>
            </a:r>
            <a:r>
              <a:rPr lang="zh-TW" altLang="en-US" dirty="0"/>
              <a:t> 張家齊</a:t>
            </a:r>
            <a:endParaRPr lang="en-US" dirty="0"/>
          </a:p>
        </p:txBody>
      </p:sp>
      <p:sp>
        <p:nvSpPr>
          <p:cNvPr id="5" name="Text Placeholder 4"/>
          <p:cNvSpPr>
            <a:spLocks noGrp="1"/>
          </p:cNvSpPr>
          <p:nvPr>
            <p:ph type="body" sz="quarter" idx="12"/>
          </p:nvPr>
        </p:nvSpPr>
        <p:spPr>
          <a:xfrm>
            <a:off x="584199" y="3962400"/>
            <a:ext cx="4826001" cy="1015663"/>
          </a:xfrm>
        </p:spPr>
        <p:txBody>
          <a:bodyPr/>
          <a:lstStyle/>
          <a:p>
            <a:r>
              <a:rPr lang="en-US" dirty="0"/>
              <a:t>CEO, </a:t>
            </a:r>
            <a:br>
              <a:rPr lang="en-US" dirty="0"/>
            </a:br>
            <a:r>
              <a:rPr lang="en-US" dirty="0" err="1"/>
              <a:t>iiNumbers</a:t>
            </a:r>
            <a:endParaRPr lang="en-US" dirty="0"/>
          </a:p>
          <a:p>
            <a:endParaRPr lang="en-US" dirty="0"/>
          </a:p>
        </p:txBody>
      </p:sp>
    </p:spTree>
    <p:extLst>
      <p:ext uri="{BB962C8B-B14F-4D97-AF65-F5344CB8AC3E}">
        <p14:creationId xmlns:p14="http://schemas.microsoft.com/office/powerpoint/2010/main" val="836704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7"/>
          <p:cNvSpPr txBox="1">
            <a:spLocks noGrp="1"/>
          </p:cNvSpPr>
          <p:nvPr>
            <p:ph type="title"/>
          </p:nvPr>
        </p:nvSpPr>
        <p:spPr>
          <a:xfrm>
            <a:off x="358570" y="358621"/>
            <a:ext cx="11474238" cy="896552"/>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400"/>
              <a:buFont typeface="Quattrocento Sans"/>
              <a:buNone/>
            </a:pPr>
            <a:r>
              <a:rPr lang="en-US" sz="4400"/>
              <a:t>数据加载 </a:t>
            </a:r>
            <a:r>
              <a:rPr lang="en-US"/>
              <a:t>Loading data</a:t>
            </a:r>
            <a:endParaRPr/>
          </a:p>
        </p:txBody>
      </p:sp>
      <p:sp>
        <p:nvSpPr>
          <p:cNvPr id="320" name="Google Shape;320;p37"/>
          <p:cNvSpPr txBox="1">
            <a:spLocks noGrp="1"/>
          </p:cNvSpPr>
          <p:nvPr>
            <p:ph type="body" idx="1"/>
          </p:nvPr>
        </p:nvSpPr>
        <p:spPr>
          <a:xfrm>
            <a:off x="358570" y="1344828"/>
            <a:ext cx="11474238" cy="2465172"/>
          </a:xfrm>
          <a:prstGeom prst="rect">
            <a:avLst/>
          </a:prstGeom>
          <a:solidFill>
            <a:schemeClr val="lt1"/>
          </a:solidFill>
          <a:ln>
            <a:noFill/>
          </a:ln>
        </p:spPr>
        <p:txBody>
          <a:bodyPr spcFirstLastPara="1" wrap="square" lIns="91425" tIns="91425" rIns="91425" bIns="91425" anchor="t" anchorCtr="0">
            <a:noAutofit/>
          </a:bodyPr>
          <a:lstStyle/>
          <a:p>
            <a:pPr marL="0" lvl="0" indent="0" algn="l" rtl="0">
              <a:lnSpc>
                <a:spcPct val="80000"/>
              </a:lnSpc>
              <a:spcBef>
                <a:spcPts val="0"/>
              </a:spcBef>
              <a:spcAft>
                <a:spcPts val="0"/>
              </a:spcAft>
              <a:buClr>
                <a:srgbClr val="0072C6"/>
              </a:buClr>
              <a:buSzPts val="2664"/>
              <a:buNone/>
            </a:pPr>
            <a:r>
              <a:rPr lang="en-US" sz="2960">
                <a:latin typeface="Consolas"/>
                <a:ea typeface="Consolas"/>
                <a:cs typeface="Consolas"/>
                <a:sym typeface="Consolas"/>
              </a:rPr>
              <a:t>pandas.read_csv()</a:t>
            </a:r>
            <a:r>
              <a:rPr lang="en-US" sz="2960"/>
              <a:t> 是主要的工具</a:t>
            </a:r>
            <a:endParaRPr sz="2960"/>
          </a:p>
          <a:p>
            <a:pPr marL="0" lvl="0" indent="0" algn="l" rtl="0">
              <a:lnSpc>
                <a:spcPct val="80000"/>
              </a:lnSpc>
              <a:spcBef>
                <a:spcPts val="588"/>
              </a:spcBef>
              <a:spcAft>
                <a:spcPts val="0"/>
              </a:spcAft>
              <a:buClr>
                <a:srgbClr val="0072C6"/>
              </a:buClr>
              <a:buSzPts val="2664"/>
              <a:buNone/>
            </a:pPr>
            <a:r>
              <a:rPr lang="en-US" sz="2960">
                <a:latin typeface="Consolas"/>
                <a:ea typeface="Consolas"/>
                <a:cs typeface="Consolas"/>
                <a:sym typeface="Consolas"/>
              </a:rPr>
              <a:t>pandas.read_csv()</a:t>
            </a:r>
            <a:r>
              <a:rPr lang="en-US" sz="2960"/>
              <a:t> is our primary tool</a:t>
            </a:r>
            <a:endParaRPr/>
          </a:p>
          <a:p>
            <a:pPr marL="0" lvl="0" indent="0" algn="l" rtl="0">
              <a:lnSpc>
                <a:spcPct val="80000"/>
              </a:lnSpc>
              <a:spcBef>
                <a:spcPts val="588"/>
              </a:spcBef>
              <a:spcAft>
                <a:spcPts val="0"/>
              </a:spcAft>
              <a:buClr>
                <a:srgbClr val="0072C6"/>
              </a:buClr>
              <a:buSzPts val="2664"/>
              <a:buNone/>
            </a:pPr>
            <a:endParaRPr sz="2960"/>
          </a:p>
          <a:p>
            <a:pPr marL="0" lvl="0" indent="0" algn="l" rtl="0">
              <a:lnSpc>
                <a:spcPct val="80000"/>
              </a:lnSpc>
              <a:spcBef>
                <a:spcPts val="588"/>
              </a:spcBef>
              <a:spcAft>
                <a:spcPts val="0"/>
              </a:spcAft>
              <a:buClr>
                <a:srgbClr val="0072C6"/>
              </a:buClr>
              <a:buSzPts val="2664"/>
              <a:buNone/>
            </a:pPr>
            <a:r>
              <a:rPr lang="en-US" sz="2960"/>
              <a:t>设置encoding参数来处理具特殊字符的文件</a:t>
            </a:r>
            <a:endParaRPr sz="2960"/>
          </a:p>
          <a:p>
            <a:pPr marL="0" lvl="0" indent="0" algn="l" rtl="0">
              <a:lnSpc>
                <a:spcPct val="80000"/>
              </a:lnSpc>
              <a:spcBef>
                <a:spcPts val="588"/>
              </a:spcBef>
              <a:spcAft>
                <a:spcPts val="0"/>
              </a:spcAft>
              <a:buClr>
                <a:srgbClr val="0072C6"/>
              </a:buClr>
              <a:buSzPts val="2664"/>
              <a:buNone/>
            </a:pPr>
            <a:r>
              <a:rPr lang="en-US" sz="2960"/>
              <a:t>encoding parameter for files with special characters in them</a:t>
            </a:r>
            <a:endParaRPr/>
          </a:p>
          <a:p>
            <a:pPr marL="0" lvl="0" indent="0" algn="l" rtl="0">
              <a:lnSpc>
                <a:spcPct val="80000"/>
              </a:lnSpc>
              <a:spcBef>
                <a:spcPts val="588"/>
              </a:spcBef>
              <a:spcAft>
                <a:spcPts val="0"/>
              </a:spcAft>
              <a:buClr>
                <a:srgbClr val="0072C6"/>
              </a:buClr>
              <a:buSzPts val="2664"/>
              <a:buNone/>
            </a:pPr>
            <a:endParaRPr sz="2960"/>
          </a:p>
          <a:p>
            <a:pPr marL="0" lvl="1" indent="0" algn="l" rtl="0">
              <a:lnSpc>
                <a:spcPct val="80000"/>
              </a:lnSpc>
              <a:spcBef>
                <a:spcPts val="588"/>
              </a:spcBef>
              <a:spcAft>
                <a:spcPts val="0"/>
              </a:spcAft>
              <a:buClr>
                <a:schemeClr val="dk1"/>
              </a:buClr>
              <a:buSzPts val="2664"/>
              <a:buNone/>
            </a:pPr>
            <a:endParaRPr sz="2960">
              <a:solidFill>
                <a:srgbClr val="0072C6"/>
              </a:solidFill>
              <a:latin typeface="Quattrocento Sans"/>
              <a:ea typeface="Quattrocento Sans"/>
              <a:cs typeface="Quattrocento Sans"/>
              <a:sym typeface="Quattrocento Sans"/>
            </a:endParaRPr>
          </a:p>
        </p:txBody>
      </p:sp>
      <p:pic>
        <p:nvPicPr>
          <p:cNvPr id="321" name="Google Shape;321;p37"/>
          <p:cNvPicPr preferRelativeResize="0"/>
          <p:nvPr/>
        </p:nvPicPr>
        <p:blipFill rotWithShape="1">
          <a:blip r:embed="rId3">
            <a:alphaModFix/>
          </a:blip>
          <a:srcRect/>
          <a:stretch/>
        </p:blipFill>
        <p:spPr>
          <a:xfrm>
            <a:off x="838200" y="4979952"/>
            <a:ext cx="10058400" cy="773062"/>
          </a:xfrm>
          <a:prstGeom prst="rect">
            <a:avLst/>
          </a:prstGeom>
          <a:noFill/>
          <a:ln>
            <a:noFill/>
          </a:ln>
        </p:spPr>
      </p:pic>
    </p:spTree>
    <p:extLst>
      <p:ext uri="{BB962C8B-B14F-4D97-AF65-F5344CB8AC3E}">
        <p14:creationId xmlns:p14="http://schemas.microsoft.com/office/powerpoint/2010/main" val="313322144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8"/>
          <p:cNvSpPr txBox="1">
            <a:spLocks noGrp="1"/>
          </p:cNvSpPr>
          <p:nvPr>
            <p:ph type="title"/>
          </p:nvPr>
        </p:nvSpPr>
        <p:spPr>
          <a:xfrm>
            <a:off x="358570" y="358621"/>
            <a:ext cx="11474100" cy="89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700"/>
              <a:buFont typeface="Quattrocento Sans"/>
              <a:buNone/>
            </a:pPr>
            <a:r>
              <a:rPr lang="en-US"/>
              <a:t>探索和清洗数据Exploring and cleaning data</a:t>
            </a:r>
            <a:endParaRPr/>
          </a:p>
        </p:txBody>
      </p:sp>
      <p:sp>
        <p:nvSpPr>
          <p:cNvPr id="328" name="Google Shape;328;p38"/>
          <p:cNvSpPr txBox="1"/>
          <p:nvPr/>
        </p:nvSpPr>
        <p:spPr>
          <a:xfrm>
            <a:off x="623850" y="1767425"/>
            <a:ext cx="10274400" cy="3841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200">
                <a:solidFill>
                  <a:srgbClr val="0072C6"/>
                </a:solidFill>
                <a:latin typeface="Quattrocento Sans"/>
                <a:ea typeface="Quattrocento Sans"/>
                <a:cs typeface="Quattrocento Sans"/>
                <a:sym typeface="Quattrocento Sans"/>
              </a:rPr>
              <a:t>Explore data. 探索数据</a:t>
            </a:r>
            <a:endParaRPr sz="3200">
              <a:solidFill>
                <a:srgbClr val="0072C6"/>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3200">
              <a:solidFill>
                <a:srgbClr val="0072C6"/>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r>
              <a:rPr lang="en-US" sz="1961">
                <a:solidFill>
                  <a:schemeClr val="dk1"/>
                </a:solidFill>
                <a:latin typeface="Quattrocento Sans"/>
                <a:ea typeface="Quattrocento Sans"/>
                <a:cs typeface="Quattrocento Sans"/>
                <a:sym typeface="Quattrocento Sans"/>
              </a:rPr>
              <a:t>查看各列的统计属性</a:t>
            </a: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r>
              <a:rPr lang="en-US" sz="1961">
                <a:solidFill>
                  <a:schemeClr val="dk1"/>
                </a:solidFill>
                <a:latin typeface="Quattrocento Sans"/>
                <a:ea typeface="Quattrocento Sans"/>
                <a:cs typeface="Quattrocento Sans"/>
                <a:sym typeface="Quattrocento Sans"/>
              </a:rPr>
              <a:t>查看资料的关联性与模式</a:t>
            </a: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r>
              <a:rPr lang="en-US" sz="1961">
                <a:solidFill>
                  <a:schemeClr val="dk1"/>
                </a:solidFill>
                <a:latin typeface="Quattrocento Sans"/>
                <a:ea typeface="Quattrocento Sans"/>
                <a:cs typeface="Quattrocento Sans"/>
                <a:sym typeface="Quattrocento Sans"/>
              </a:rPr>
              <a:t>更容易探索相关性</a:t>
            </a: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r>
              <a:rPr lang="en-US" sz="1961">
                <a:solidFill>
                  <a:schemeClr val="dk1"/>
                </a:solidFill>
                <a:latin typeface="Quattrocento Sans"/>
                <a:ea typeface="Quattrocento Sans"/>
                <a:cs typeface="Quattrocento Sans"/>
                <a:sym typeface="Quattrocento Sans"/>
              </a:rPr>
              <a:t>得到各列的统计分布</a:t>
            </a: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r>
              <a:rPr lang="en-US" sz="1961">
                <a:solidFill>
                  <a:schemeClr val="dk1"/>
                </a:solidFill>
                <a:latin typeface="Quattrocento Sans"/>
                <a:ea typeface="Quattrocento Sans"/>
                <a:cs typeface="Quattrocento Sans"/>
                <a:sym typeface="Quattrocento Sans"/>
              </a:rPr>
              <a:t>See statistical properties of columns</a:t>
            </a: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r>
              <a:rPr lang="en-US" sz="1961">
                <a:solidFill>
                  <a:schemeClr val="dk1"/>
                </a:solidFill>
                <a:latin typeface="Quattrocento Sans"/>
                <a:ea typeface="Quattrocento Sans"/>
                <a:cs typeface="Quattrocento Sans"/>
                <a:sym typeface="Quattrocento Sans"/>
              </a:rPr>
              <a:t>See the connections / pattern in your data</a:t>
            </a: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r>
              <a:rPr lang="en-US" sz="1961">
                <a:solidFill>
                  <a:schemeClr val="dk1"/>
                </a:solidFill>
                <a:latin typeface="Quattrocento Sans"/>
                <a:ea typeface="Quattrocento Sans"/>
                <a:cs typeface="Quattrocento Sans"/>
                <a:sym typeface="Quattrocento Sans"/>
              </a:rPr>
              <a:t>Explore correlations more simply</a:t>
            </a: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r>
              <a:rPr lang="en-US" sz="1961">
                <a:solidFill>
                  <a:schemeClr val="dk1"/>
                </a:solidFill>
                <a:latin typeface="Quattrocento Sans"/>
                <a:ea typeface="Quattrocento Sans"/>
                <a:cs typeface="Quattrocento Sans"/>
                <a:sym typeface="Quattrocento Sans"/>
              </a:rPr>
              <a:t>Get statistical distribution of columns</a:t>
            </a: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None/>
            </a:pPr>
            <a:endParaRPr sz="1961">
              <a:solidFill>
                <a:schemeClr val="dk1"/>
              </a:solidFill>
              <a:latin typeface="Quattrocento Sans"/>
              <a:ea typeface="Quattrocento Sans"/>
              <a:cs typeface="Quattrocento Sans"/>
              <a:sym typeface="Quattrocento Sans"/>
            </a:endParaRPr>
          </a:p>
          <a:p>
            <a:pPr marL="0" lvl="0" indent="0" algn="l" rtl="0">
              <a:lnSpc>
                <a:spcPct val="90000"/>
              </a:lnSpc>
              <a:spcBef>
                <a:spcPts val="0"/>
              </a:spcBef>
              <a:spcAft>
                <a:spcPts val="0"/>
              </a:spcAft>
              <a:buClr>
                <a:srgbClr val="0072C6"/>
              </a:buClr>
              <a:buSzPts val="2880"/>
              <a:buFont typeface="Arial"/>
              <a:buNone/>
            </a:pPr>
            <a:endParaRPr sz="3200">
              <a:solidFill>
                <a:srgbClr val="0072C6"/>
              </a:solidFill>
              <a:latin typeface="Quattrocento Sans"/>
              <a:ea typeface="Quattrocento Sans"/>
              <a:cs typeface="Quattrocento Sans"/>
              <a:sym typeface="Quattrocento Sans"/>
            </a:endParaRPr>
          </a:p>
        </p:txBody>
      </p:sp>
      <p:pic>
        <p:nvPicPr>
          <p:cNvPr id="329" name="Google Shape;329;p38"/>
          <p:cNvPicPr preferRelativeResize="0"/>
          <p:nvPr/>
        </p:nvPicPr>
        <p:blipFill>
          <a:blip r:embed="rId3">
            <a:alphaModFix/>
          </a:blip>
          <a:stretch>
            <a:fillRect/>
          </a:stretch>
        </p:blipFill>
        <p:spPr>
          <a:xfrm>
            <a:off x="7088013" y="2563537"/>
            <a:ext cx="3478036" cy="550613"/>
          </a:xfrm>
          <a:prstGeom prst="rect">
            <a:avLst/>
          </a:prstGeom>
          <a:noFill/>
          <a:ln>
            <a:noFill/>
          </a:ln>
        </p:spPr>
      </p:pic>
      <p:pic>
        <p:nvPicPr>
          <p:cNvPr id="330" name="Google Shape;330;p38"/>
          <p:cNvPicPr preferRelativeResize="0"/>
          <p:nvPr/>
        </p:nvPicPr>
        <p:blipFill>
          <a:blip r:embed="rId4">
            <a:alphaModFix/>
          </a:blip>
          <a:stretch>
            <a:fillRect/>
          </a:stretch>
        </p:blipFill>
        <p:spPr>
          <a:xfrm>
            <a:off x="7088032" y="4983235"/>
            <a:ext cx="4524375" cy="304800"/>
          </a:xfrm>
          <a:prstGeom prst="rect">
            <a:avLst/>
          </a:prstGeom>
          <a:noFill/>
          <a:ln>
            <a:noFill/>
          </a:ln>
        </p:spPr>
      </p:pic>
      <p:pic>
        <p:nvPicPr>
          <p:cNvPr id="331" name="Google Shape;331;p38"/>
          <p:cNvPicPr preferRelativeResize="0"/>
          <p:nvPr/>
        </p:nvPicPr>
        <p:blipFill>
          <a:blip r:embed="rId5">
            <a:alphaModFix/>
          </a:blip>
          <a:stretch>
            <a:fillRect/>
          </a:stretch>
        </p:blipFill>
        <p:spPr>
          <a:xfrm>
            <a:off x="7088020" y="3382985"/>
            <a:ext cx="2124075" cy="571500"/>
          </a:xfrm>
          <a:prstGeom prst="rect">
            <a:avLst/>
          </a:prstGeom>
          <a:noFill/>
          <a:ln>
            <a:noFill/>
          </a:ln>
        </p:spPr>
      </p:pic>
      <p:pic>
        <p:nvPicPr>
          <p:cNvPr id="332" name="Google Shape;332;p38"/>
          <p:cNvPicPr preferRelativeResize="0"/>
          <p:nvPr/>
        </p:nvPicPr>
        <p:blipFill>
          <a:blip r:embed="rId6">
            <a:alphaModFix/>
          </a:blip>
          <a:stretch>
            <a:fillRect/>
          </a:stretch>
        </p:blipFill>
        <p:spPr>
          <a:xfrm>
            <a:off x="7088025" y="4274100"/>
            <a:ext cx="5279650" cy="447825"/>
          </a:xfrm>
          <a:prstGeom prst="rect">
            <a:avLst/>
          </a:prstGeom>
          <a:noFill/>
          <a:ln>
            <a:noFill/>
          </a:ln>
        </p:spPr>
      </p:pic>
    </p:spTree>
    <p:extLst>
      <p:ext uri="{BB962C8B-B14F-4D97-AF65-F5344CB8AC3E}">
        <p14:creationId xmlns:p14="http://schemas.microsoft.com/office/powerpoint/2010/main" val="23159235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9"/>
          <p:cNvSpPr txBox="1">
            <a:spLocks noGrp="1"/>
          </p:cNvSpPr>
          <p:nvPr>
            <p:ph type="title"/>
          </p:nvPr>
        </p:nvSpPr>
        <p:spPr>
          <a:xfrm>
            <a:off x="358570" y="358621"/>
            <a:ext cx="11474238" cy="896552"/>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700"/>
              <a:buFont typeface="Quattrocento Sans"/>
              <a:buNone/>
            </a:pPr>
            <a:r>
              <a:rPr lang="en-US"/>
              <a:t>探索和清洗数据Exploring and cleaning data</a:t>
            </a:r>
            <a:endParaRPr/>
          </a:p>
        </p:txBody>
      </p:sp>
      <p:sp>
        <p:nvSpPr>
          <p:cNvPr id="339" name="Google Shape;339;p39"/>
          <p:cNvSpPr txBox="1">
            <a:spLocks noGrp="1"/>
          </p:cNvSpPr>
          <p:nvPr>
            <p:ph type="body" idx="1"/>
          </p:nvPr>
        </p:nvSpPr>
        <p:spPr>
          <a:xfrm>
            <a:off x="358570" y="1344828"/>
            <a:ext cx="11474238" cy="374871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2C6"/>
              </a:buClr>
              <a:buSzPts val="2880"/>
              <a:buNone/>
            </a:pPr>
            <a:r>
              <a:rPr lang="en-US" sz="3200"/>
              <a:t>检查数据类型和空值。Check data types and null values.</a:t>
            </a:r>
            <a:endParaRPr/>
          </a:p>
          <a:p>
            <a:pPr marL="0" lvl="0" indent="0" algn="l" rtl="0">
              <a:lnSpc>
                <a:spcPct val="90000"/>
              </a:lnSpc>
              <a:spcBef>
                <a:spcPts val="588"/>
              </a:spcBef>
              <a:spcAft>
                <a:spcPts val="0"/>
              </a:spcAft>
              <a:buClr>
                <a:srgbClr val="0072C6"/>
              </a:buClr>
              <a:buSzPts val="2880"/>
              <a:buNone/>
            </a:pPr>
            <a:endParaRPr sz="3200"/>
          </a:p>
          <a:p>
            <a:pPr marL="0" lvl="0" indent="0" algn="l" rtl="0">
              <a:lnSpc>
                <a:spcPct val="90000"/>
              </a:lnSpc>
              <a:spcBef>
                <a:spcPts val="588"/>
              </a:spcBef>
              <a:spcAft>
                <a:spcPts val="0"/>
              </a:spcAft>
              <a:buClr>
                <a:srgbClr val="0072C6"/>
              </a:buClr>
              <a:buSzPts val="2880"/>
              <a:buNone/>
            </a:pPr>
            <a:endParaRPr sz="3200"/>
          </a:p>
          <a:p>
            <a:pPr marL="0" lvl="0" indent="0" algn="l" rtl="0">
              <a:lnSpc>
                <a:spcPct val="90000"/>
              </a:lnSpc>
              <a:spcBef>
                <a:spcPts val="588"/>
              </a:spcBef>
              <a:spcAft>
                <a:spcPts val="0"/>
              </a:spcAft>
              <a:buClr>
                <a:srgbClr val="0072C6"/>
              </a:buClr>
              <a:buSzPts val="2880"/>
              <a:buNone/>
            </a:pPr>
            <a:r>
              <a:rPr lang="en-US" sz="3200"/>
              <a:t>查找重复项。Evaluate duplicate entries.</a:t>
            </a:r>
            <a:endParaRPr/>
          </a:p>
          <a:p>
            <a:pPr marL="0" lvl="0" indent="0" algn="l" rtl="0">
              <a:lnSpc>
                <a:spcPct val="90000"/>
              </a:lnSpc>
              <a:spcBef>
                <a:spcPts val="588"/>
              </a:spcBef>
              <a:spcAft>
                <a:spcPts val="0"/>
              </a:spcAft>
              <a:buClr>
                <a:srgbClr val="0072C6"/>
              </a:buClr>
              <a:buSzPts val="2880"/>
              <a:buNone/>
            </a:pPr>
            <a:endParaRPr sz="3200"/>
          </a:p>
          <a:p>
            <a:pPr marL="0" lvl="0" indent="0" algn="l" rtl="0">
              <a:lnSpc>
                <a:spcPct val="90000"/>
              </a:lnSpc>
              <a:spcBef>
                <a:spcPts val="588"/>
              </a:spcBef>
              <a:spcAft>
                <a:spcPts val="0"/>
              </a:spcAft>
              <a:buClr>
                <a:srgbClr val="0072C6"/>
              </a:buClr>
              <a:buSzPts val="2880"/>
              <a:buNone/>
            </a:pPr>
            <a:endParaRPr sz="3200"/>
          </a:p>
          <a:p>
            <a:pPr marL="0" lvl="0" indent="0" algn="l" rtl="0">
              <a:lnSpc>
                <a:spcPct val="90000"/>
              </a:lnSpc>
              <a:spcBef>
                <a:spcPts val="588"/>
              </a:spcBef>
              <a:spcAft>
                <a:spcPts val="0"/>
              </a:spcAft>
              <a:buClr>
                <a:srgbClr val="0072C6"/>
              </a:buClr>
              <a:buSzPts val="2880"/>
              <a:buNone/>
            </a:pPr>
            <a:r>
              <a:rPr lang="en-US" sz="3200"/>
              <a:t>删除重复项。Remove duplicates.</a:t>
            </a:r>
            <a:endParaRPr/>
          </a:p>
        </p:txBody>
      </p:sp>
      <p:pic>
        <p:nvPicPr>
          <p:cNvPr id="340" name="Google Shape;340;p39"/>
          <p:cNvPicPr preferRelativeResize="0"/>
          <p:nvPr/>
        </p:nvPicPr>
        <p:blipFill rotWithShape="1">
          <a:blip r:embed="rId3">
            <a:alphaModFix/>
          </a:blip>
          <a:srcRect/>
          <a:stretch/>
        </p:blipFill>
        <p:spPr>
          <a:xfrm>
            <a:off x="1052809" y="2012963"/>
            <a:ext cx="1671637" cy="685800"/>
          </a:xfrm>
          <a:prstGeom prst="rect">
            <a:avLst/>
          </a:prstGeom>
          <a:noFill/>
          <a:ln>
            <a:noFill/>
          </a:ln>
        </p:spPr>
      </p:pic>
      <p:pic>
        <p:nvPicPr>
          <p:cNvPr id="341" name="Google Shape;341;p39"/>
          <p:cNvPicPr preferRelativeResize="0"/>
          <p:nvPr/>
        </p:nvPicPr>
        <p:blipFill rotWithShape="1">
          <a:blip r:embed="rId4">
            <a:alphaModFix/>
          </a:blip>
          <a:srcRect/>
          <a:stretch/>
        </p:blipFill>
        <p:spPr>
          <a:xfrm>
            <a:off x="1052809" y="3578270"/>
            <a:ext cx="4208928" cy="685800"/>
          </a:xfrm>
          <a:prstGeom prst="rect">
            <a:avLst/>
          </a:prstGeom>
          <a:noFill/>
          <a:ln>
            <a:noFill/>
          </a:ln>
        </p:spPr>
      </p:pic>
      <p:pic>
        <p:nvPicPr>
          <p:cNvPr id="342" name="Google Shape;342;p39"/>
          <p:cNvPicPr preferRelativeResize="0"/>
          <p:nvPr/>
        </p:nvPicPr>
        <p:blipFill rotWithShape="1">
          <a:blip r:embed="rId5">
            <a:alphaModFix/>
          </a:blip>
          <a:srcRect/>
          <a:stretch/>
        </p:blipFill>
        <p:spPr>
          <a:xfrm>
            <a:off x="1052809" y="5118165"/>
            <a:ext cx="6498123" cy="685800"/>
          </a:xfrm>
          <a:prstGeom prst="rect">
            <a:avLst/>
          </a:prstGeom>
          <a:noFill/>
          <a:ln>
            <a:noFill/>
          </a:ln>
        </p:spPr>
      </p:pic>
    </p:spTree>
    <p:extLst>
      <p:ext uri="{BB962C8B-B14F-4D97-AF65-F5344CB8AC3E}">
        <p14:creationId xmlns:p14="http://schemas.microsoft.com/office/powerpoint/2010/main" val="179485542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0"/>
          <p:cNvSpPr txBox="1">
            <a:spLocks noGrp="1"/>
          </p:cNvSpPr>
          <p:nvPr>
            <p:ph type="title"/>
          </p:nvPr>
        </p:nvSpPr>
        <p:spPr>
          <a:xfrm>
            <a:off x="358570" y="358621"/>
            <a:ext cx="11474238" cy="896552"/>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700"/>
              <a:buFont typeface="Quattrocento Sans"/>
              <a:buNone/>
            </a:pPr>
            <a:r>
              <a:rPr lang="en-US"/>
              <a:t>拆分数据框 Splitting DataFrames</a:t>
            </a:r>
            <a:endParaRPr/>
          </a:p>
        </p:txBody>
      </p:sp>
      <p:sp>
        <p:nvSpPr>
          <p:cNvPr id="349" name="Google Shape;349;p40"/>
          <p:cNvSpPr txBox="1">
            <a:spLocks noGrp="1"/>
          </p:cNvSpPr>
          <p:nvPr>
            <p:ph type="body" idx="1"/>
          </p:nvPr>
        </p:nvSpPr>
        <p:spPr>
          <a:xfrm>
            <a:off x="358570" y="1344828"/>
            <a:ext cx="11474238" cy="3748719"/>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2C6"/>
              </a:buClr>
              <a:buSzPts val="2880"/>
              <a:buNone/>
            </a:pPr>
            <a:r>
              <a:rPr lang="en-US" sz="3200">
                <a:latin typeface="Consolas"/>
                <a:ea typeface="Consolas"/>
                <a:cs typeface="Consolas"/>
                <a:sym typeface="Consolas"/>
              </a:rPr>
              <a:t>DataFrame.iloc</a:t>
            </a:r>
            <a:r>
              <a:rPr lang="en-US" sz="3200"/>
              <a:t> </a:t>
            </a:r>
            <a:endParaRPr/>
          </a:p>
          <a:p>
            <a:pPr marL="0" lvl="0" indent="0" algn="l" rtl="0">
              <a:lnSpc>
                <a:spcPct val="90000"/>
              </a:lnSpc>
              <a:spcBef>
                <a:spcPts val="588"/>
              </a:spcBef>
              <a:spcAft>
                <a:spcPts val="0"/>
              </a:spcAft>
              <a:buClr>
                <a:srgbClr val="0072C6"/>
              </a:buClr>
              <a:buSzPts val="2880"/>
              <a:buNone/>
            </a:pPr>
            <a:r>
              <a:rPr lang="en-US" sz="3200"/>
              <a:t>使用索引操作数据框的行和列</a:t>
            </a:r>
            <a:endParaRPr sz="3200"/>
          </a:p>
          <a:p>
            <a:pPr marL="0" lvl="0" indent="0" algn="l" rtl="0">
              <a:lnSpc>
                <a:spcPct val="90000"/>
              </a:lnSpc>
              <a:spcBef>
                <a:spcPts val="588"/>
              </a:spcBef>
              <a:spcAft>
                <a:spcPts val="0"/>
              </a:spcAft>
              <a:buClr>
                <a:srgbClr val="0072C6"/>
              </a:buClr>
              <a:buSzPts val="2880"/>
              <a:buNone/>
            </a:pPr>
            <a:r>
              <a:rPr lang="en-US" sz="3200"/>
              <a:t>manipulate DataFrame rows and columns by index number</a:t>
            </a:r>
            <a:endParaRPr/>
          </a:p>
          <a:p>
            <a:pPr marL="0" lvl="0" indent="0" algn="l" rtl="0">
              <a:lnSpc>
                <a:spcPct val="90000"/>
              </a:lnSpc>
              <a:spcBef>
                <a:spcPts val="588"/>
              </a:spcBef>
              <a:spcAft>
                <a:spcPts val="0"/>
              </a:spcAft>
              <a:buClr>
                <a:srgbClr val="0072C6"/>
              </a:buClr>
              <a:buSzPts val="2880"/>
              <a:buNone/>
            </a:pPr>
            <a:endParaRPr sz="3200"/>
          </a:p>
          <a:p>
            <a:pPr marL="0" lvl="0" indent="0" algn="l" rtl="0">
              <a:lnSpc>
                <a:spcPct val="90000"/>
              </a:lnSpc>
              <a:spcBef>
                <a:spcPts val="588"/>
              </a:spcBef>
              <a:spcAft>
                <a:spcPts val="0"/>
              </a:spcAft>
              <a:buClr>
                <a:srgbClr val="0072C6"/>
              </a:buClr>
              <a:buSzPts val="2880"/>
              <a:buNone/>
            </a:pPr>
            <a:endParaRPr sz="3200"/>
          </a:p>
          <a:p>
            <a:pPr marL="0" lvl="0" indent="0" algn="l" rtl="0">
              <a:lnSpc>
                <a:spcPct val="90000"/>
              </a:lnSpc>
              <a:spcBef>
                <a:spcPts val="588"/>
              </a:spcBef>
              <a:spcAft>
                <a:spcPts val="0"/>
              </a:spcAft>
              <a:buClr>
                <a:srgbClr val="0072C6"/>
              </a:buClr>
              <a:buSzPts val="2880"/>
              <a:buNone/>
            </a:pPr>
            <a:endParaRPr sz="3200"/>
          </a:p>
          <a:p>
            <a:pPr marL="0" lvl="0" indent="0" algn="l" rtl="0">
              <a:lnSpc>
                <a:spcPct val="90000"/>
              </a:lnSpc>
              <a:spcBef>
                <a:spcPts val="588"/>
              </a:spcBef>
              <a:spcAft>
                <a:spcPts val="0"/>
              </a:spcAft>
              <a:buClr>
                <a:srgbClr val="0072C6"/>
              </a:buClr>
              <a:buSzPts val="2880"/>
              <a:buNone/>
            </a:pPr>
            <a:endParaRPr sz="3200"/>
          </a:p>
        </p:txBody>
      </p:sp>
      <p:pic>
        <p:nvPicPr>
          <p:cNvPr id="350" name="Google Shape;350;p40"/>
          <p:cNvPicPr preferRelativeResize="0"/>
          <p:nvPr/>
        </p:nvPicPr>
        <p:blipFill rotWithShape="1">
          <a:blip r:embed="rId3">
            <a:alphaModFix/>
          </a:blip>
          <a:srcRect/>
          <a:stretch/>
        </p:blipFill>
        <p:spPr>
          <a:xfrm>
            <a:off x="1043883" y="2886581"/>
            <a:ext cx="3079242" cy="685800"/>
          </a:xfrm>
          <a:prstGeom prst="rect">
            <a:avLst/>
          </a:prstGeom>
          <a:noFill/>
          <a:ln>
            <a:noFill/>
          </a:ln>
        </p:spPr>
      </p:pic>
      <p:pic>
        <p:nvPicPr>
          <p:cNvPr id="351" name="Google Shape;351;p40"/>
          <p:cNvPicPr preferRelativeResize="0"/>
          <p:nvPr/>
        </p:nvPicPr>
        <p:blipFill rotWithShape="1">
          <a:blip r:embed="rId4">
            <a:alphaModFix/>
          </a:blip>
          <a:srcRect/>
          <a:stretch/>
        </p:blipFill>
        <p:spPr>
          <a:xfrm>
            <a:off x="1043883" y="3707318"/>
            <a:ext cx="7446822" cy="685800"/>
          </a:xfrm>
          <a:prstGeom prst="rect">
            <a:avLst/>
          </a:prstGeom>
          <a:noFill/>
          <a:ln>
            <a:noFill/>
          </a:ln>
        </p:spPr>
      </p:pic>
      <p:sp>
        <p:nvSpPr>
          <p:cNvPr id="352" name="Google Shape;352;p40"/>
          <p:cNvSpPr/>
          <p:nvPr/>
        </p:nvSpPr>
        <p:spPr>
          <a:xfrm rot="10800000">
            <a:off x="2967565" y="4507822"/>
            <a:ext cx="1055077" cy="1487156"/>
          </a:xfrm>
          <a:prstGeom prst="downArrow">
            <a:avLst>
              <a:gd name="adj1" fmla="val 50000"/>
              <a:gd name="adj2" fmla="val 50000"/>
            </a:avLst>
          </a:prstGeom>
          <a:solidFill>
            <a:srgbClr val="FF7E4E"/>
          </a:solidFill>
          <a:ln w="1077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b="0" i="0" u="none" strike="noStrike" cap="none">
              <a:solidFill>
                <a:schemeClr val="lt1"/>
              </a:solidFill>
              <a:latin typeface="Quattrocento Sans"/>
              <a:ea typeface="Quattrocento Sans"/>
              <a:cs typeface="Quattrocento Sans"/>
              <a:sym typeface="Quattrocento Sans"/>
            </a:endParaRPr>
          </a:p>
        </p:txBody>
      </p:sp>
      <p:sp>
        <p:nvSpPr>
          <p:cNvPr id="353" name="Google Shape;353;p40"/>
          <p:cNvSpPr/>
          <p:nvPr/>
        </p:nvSpPr>
        <p:spPr>
          <a:xfrm rot="10800000">
            <a:off x="5568461" y="4507822"/>
            <a:ext cx="1055077" cy="1487156"/>
          </a:xfrm>
          <a:prstGeom prst="downArrow">
            <a:avLst>
              <a:gd name="adj1" fmla="val 50000"/>
              <a:gd name="adj2" fmla="val 50000"/>
            </a:avLst>
          </a:prstGeom>
          <a:solidFill>
            <a:srgbClr val="38E638"/>
          </a:solidFill>
          <a:ln w="10775" cap="flat" cmpd="sng">
            <a:solidFill>
              <a:srgbClr val="0B5A0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b="0" i="0" u="none" strike="noStrike" cap="none">
              <a:solidFill>
                <a:schemeClr val="lt1"/>
              </a:solidFill>
              <a:latin typeface="Quattrocento Sans"/>
              <a:ea typeface="Quattrocento Sans"/>
              <a:cs typeface="Quattrocento Sans"/>
              <a:sym typeface="Quattrocento Sans"/>
            </a:endParaRPr>
          </a:p>
        </p:txBody>
      </p:sp>
      <p:sp>
        <p:nvSpPr>
          <p:cNvPr id="354" name="Google Shape;354;p40"/>
          <p:cNvSpPr txBox="1"/>
          <p:nvPr/>
        </p:nvSpPr>
        <p:spPr>
          <a:xfrm>
            <a:off x="3107893" y="6150116"/>
            <a:ext cx="774420" cy="6355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765" b="1" i="0" u="none" strike="noStrike" cap="none">
                <a:solidFill>
                  <a:schemeClr val="dk1"/>
                </a:solidFill>
                <a:latin typeface="Quattrocento Sans"/>
                <a:ea typeface="Quattrocento Sans"/>
                <a:cs typeface="Quattrocento Sans"/>
                <a:sym typeface="Quattrocento Sans"/>
              </a:rPr>
              <a:t>行Rows</a:t>
            </a:r>
            <a:endParaRPr/>
          </a:p>
        </p:txBody>
      </p:sp>
      <p:sp>
        <p:nvSpPr>
          <p:cNvPr id="355" name="Google Shape;355;p40"/>
          <p:cNvSpPr txBox="1"/>
          <p:nvPr/>
        </p:nvSpPr>
        <p:spPr>
          <a:xfrm>
            <a:off x="5528636" y="6152689"/>
            <a:ext cx="1134725" cy="63555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765" b="1" i="0" u="none" strike="noStrike" cap="none">
                <a:solidFill>
                  <a:schemeClr val="dk1"/>
                </a:solidFill>
                <a:latin typeface="Quattrocento Sans"/>
                <a:ea typeface="Quattrocento Sans"/>
                <a:cs typeface="Quattrocento Sans"/>
                <a:sym typeface="Quattrocento Sans"/>
              </a:rPr>
              <a:t>列Columns</a:t>
            </a:r>
            <a:endParaRPr/>
          </a:p>
        </p:txBody>
      </p:sp>
    </p:spTree>
    <p:extLst>
      <p:ext uri="{BB962C8B-B14F-4D97-AF65-F5344CB8AC3E}">
        <p14:creationId xmlns:p14="http://schemas.microsoft.com/office/powerpoint/2010/main" val="422143134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1"/>
          <p:cNvSpPr txBox="1">
            <a:spLocks noGrp="1"/>
          </p:cNvSpPr>
          <p:nvPr>
            <p:ph type="title"/>
          </p:nvPr>
        </p:nvSpPr>
        <p:spPr>
          <a:xfrm>
            <a:off x="358570" y="358621"/>
            <a:ext cx="11474100" cy="89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700"/>
              <a:buFont typeface="Quattrocento Sans"/>
              <a:buNone/>
            </a:pPr>
            <a:r>
              <a:rPr lang="en-US"/>
              <a:t>Splitting DataFrames</a:t>
            </a:r>
            <a:endParaRPr/>
          </a:p>
        </p:txBody>
      </p:sp>
      <p:sp>
        <p:nvSpPr>
          <p:cNvPr id="362" name="Google Shape;362;p41"/>
          <p:cNvSpPr txBox="1">
            <a:spLocks noGrp="1"/>
          </p:cNvSpPr>
          <p:nvPr>
            <p:ph type="body" idx="1"/>
          </p:nvPr>
        </p:nvSpPr>
        <p:spPr>
          <a:xfrm>
            <a:off x="358570" y="1344828"/>
            <a:ext cx="11474100" cy="3228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2C6"/>
              </a:buClr>
              <a:buSzPts val="2880"/>
              <a:buNone/>
            </a:pPr>
            <a:r>
              <a:rPr lang="en-US" sz="3200">
                <a:latin typeface="Consolas"/>
                <a:ea typeface="Consolas"/>
                <a:cs typeface="Consolas"/>
                <a:sym typeface="Consolas"/>
              </a:rPr>
              <a:t>DataFrame filters</a:t>
            </a:r>
            <a:r>
              <a:rPr lang="en-US" sz="3200"/>
              <a:t> </a:t>
            </a:r>
            <a:endParaRPr/>
          </a:p>
          <a:p>
            <a:pPr marL="0" lvl="0" indent="0" algn="l" rtl="0">
              <a:lnSpc>
                <a:spcPct val="90000"/>
              </a:lnSpc>
              <a:spcBef>
                <a:spcPts val="588"/>
              </a:spcBef>
              <a:spcAft>
                <a:spcPts val="0"/>
              </a:spcAft>
              <a:buClr>
                <a:srgbClr val="0072C6"/>
              </a:buClr>
              <a:buSzPts val="2880"/>
              <a:buNone/>
            </a:pPr>
            <a:r>
              <a:rPr lang="en-US" sz="3100"/>
              <a:t>子集 / 用</a:t>
            </a:r>
            <a:r>
              <a:rPr lang="en-US" sz="3200"/>
              <a:t>过滤器</a:t>
            </a:r>
            <a:r>
              <a:rPr lang="en-US" sz="3100"/>
              <a:t>对dataframe进行取样</a:t>
            </a:r>
            <a:endParaRPr sz="3100"/>
          </a:p>
          <a:p>
            <a:pPr marL="0" lvl="0" indent="0" algn="l" rtl="0">
              <a:lnSpc>
                <a:spcPct val="90000"/>
              </a:lnSpc>
              <a:spcBef>
                <a:spcPts val="588"/>
              </a:spcBef>
              <a:spcAft>
                <a:spcPts val="0"/>
              </a:spcAft>
              <a:buClr>
                <a:srgbClr val="0072C6"/>
              </a:buClr>
              <a:buSzPts val="2880"/>
              <a:buNone/>
            </a:pPr>
            <a:r>
              <a:rPr lang="en-US" sz="2700"/>
              <a:t>Subset / sample a dataframe using filters </a:t>
            </a:r>
            <a:endParaRPr sz="1800"/>
          </a:p>
          <a:p>
            <a:pPr marL="0" lvl="0" indent="457200" algn="l" rtl="0">
              <a:lnSpc>
                <a:spcPct val="90000"/>
              </a:lnSpc>
              <a:spcBef>
                <a:spcPts val="588"/>
              </a:spcBef>
              <a:spcAft>
                <a:spcPts val="0"/>
              </a:spcAft>
              <a:buClr>
                <a:srgbClr val="0072C6"/>
              </a:buClr>
              <a:buSzPts val="2880"/>
              <a:buNone/>
            </a:pPr>
            <a:r>
              <a:rPr lang="en-US" sz="3200">
                <a:solidFill>
                  <a:srgbClr val="000000"/>
                </a:solidFill>
              </a:rPr>
              <a:t>df.filter(“insert_condition”, axis=0)    </a:t>
            </a:r>
            <a:r>
              <a:rPr lang="en-US" sz="3200">
                <a:solidFill>
                  <a:srgbClr val="009E49"/>
                </a:solidFill>
              </a:rPr>
              <a:t># 0 = row, 1 = column</a:t>
            </a:r>
            <a:endParaRPr sz="3200"/>
          </a:p>
        </p:txBody>
      </p:sp>
      <p:sp>
        <p:nvSpPr>
          <p:cNvPr id="363" name="Google Shape;363;p41"/>
          <p:cNvSpPr/>
          <p:nvPr/>
        </p:nvSpPr>
        <p:spPr>
          <a:xfrm rot="10800000">
            <a:off x="2886467" y="4738308"/>
            <a:ext cx="1055100" cy="1487100"/>
          </a:xfrm>
          <a:prstGeom prst="downArrow">
            <a:avLst>
              <a:gd name="adj1" fmla="val 50000"/>
              <a:gd name="adj2" fmla="val 50000"/>
            </a:avLst>
          </a:prstGeom>
          <a:solidFill>
            <a:srgbClr val="FF7E4E"/>
          </a:solidFill>
          <a:ln w="10775"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765">
              <a:solidFill>
                <a:schemeClr val="lt1"/>
              </a:solidFill>
              <a:latin typeface="Quattrocento Sans"/>
              <a:ea typeface="Quattrocento Sans"/>
              <a:cs typeface="Quattrocento Sans"/>
              <a:sym typeface="Quattrocento Sans"/>
            </a:endParaRPr>
          </a:p>
        </p:txBody>
      </p:sp>
      <p:sp>
        <p:nvSpPr>
          <p:cNvPr id="364" name="Google Shape;364;p41"/>
          <p:cNvSpPr txBox="1"/>
          <p:nvPr/>
        </p:nvSpPr>
        <p:spPr>
          <a:xfrm>
            <a:off x="1134875" y="6390275"/>
            <a:ext cx="5075400" cy="363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765" b="1">
                <a:solidFill>
                  <a:schemeClr val="dk1"/>
                </a:solidFill>
                <a:latin typeface="Quattrocento Sans"/>
                <a:ea typeface="Quattrocento Sans"/>
                <a:cs typeface="Quattrocento Sans"/>
                <a:sym typeface="Quattrocento Sans"/>
              </a:rPr>
              <a:t>condition on column/field .series_id for each row</a:t>
            </a:r>
            <a:endParaRPr/>
          </a:p>
        </p:txBody>
      </p:sp>
      <p:pic>
        <p:nvPicPr>
          <p:cNvPr id="365" name="Google Shape;365;p41"/>
          <p:cNvPicPr preferRelativeResize="0"/>
          <p:nvPr/>
        </p:nvPicPr>
        <p:blipFill>
          <a:blip r:embed="rId3">
            <a:alphaModFix/>
          </a:blip>
          <a:stretch>
            <a:fillRect/>
          </a:stretch>
        </p:blipFill>
        <p:spPr>
          <a:xfrm>
            <a:off x="912493" y="4281698"/>
            <a:ext cx="5762950" cy="472375"/>
          </a:xfrm>
          <a:prstGeom prst="rect">
            <a:avLst/>
          </a:prstGeom>
          <a:noFill/>
          <a:ln>
            <a:noFill/>
          </a:ln>
        </p:spPr>
      </p:pic>
      <p:sp>
        <p:nvSpPr>
          <p:cNvPr id="366" name="Google Shape;366;p41"/>
          <p:cNvSpPr txBox="1"/>
          <p:nvPr/>
        </p:nvSpPr>
        <p:spPr>
          <a:xfrm>
            <a:off x="358575" y="3477725"/>
            <a:ext cx="9667200" cy="36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588"/>
              </a:spcBef>
              <a:spcAft>
                <a:spcPts val="0"/>
              </a:spcAft>
              <a:buClr>
                <a:srgbClr val="0072C6"/>
              </a:buClr>
              <a:buSzPts val="2880"/>
              <a:buFont typeface="Arial"/>
              <a:buNone/>
            </a:pPr>
            <a:r>
              <a:rPr lang="en-US" sz="3200">
                <a:solidFill>
                  <a:srgbClr val="0072C6"/>
                </a:solidFill>
                <a:latin typeface="Quattrocento Sans"/>
                <a:ea typeface="Quattrocento Sans"/>
                <a:cs typeface="Quattrocento Sans"/>
                <a:sym typeface="Quattrocento Sans"/>
              </a:rPr>
              <a:t>更具弹性的过滤 / 取样 More flexible filters / samples</a:t>
            </a:r>
            <a:endParaRPr sz="3200">
              <a:solidFill>
                <a:srgbClr val="0072C6"/>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31418141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358570" y="358621"/>
            <a:ext cx="11474238" cy="896552"/>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800"/>
              <a:buFont typeface="Quattrocento Sans"/>
              <a:buNone/>
            </a:pPr>
            <a:r>
              <a:rPr lang="en-US" sz="4800"/>
              <a:t>合并</a:t>
            </a:r>
            <a:r>
              <a:rPr lang="en-US"/>
              <a:t>数据框 Joining DataFrames</a:t>
            </a:r>
            <a:endParaRPr/>
          </a:p>
        </p:txBody>
      </p:sp>
      <p:sp>
        <p:nvSpPr>
          <p:cNvPr id="373" name="Google Shape;373;p42"/>
          <p:cNvSpPr txBox="1">
            <a:spLocks noGrp="1"/>
          </p:cNvSpPr>
          <p:nvPr>
            <p:ph type="body" idx="1"/>
          </p:nvPr>
        </p:nvSpPr>
        <p:spPr>
          <a:xfrm>
            <a:off x="3215392" y="1633928"/>
            <a:ext cx="8407556" cy="5081665"/>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2C6"/>
              </a:buClr>
              <a:buSzPts val="2880"/>
              <a:buNone/>
            </a:pPr>
            <a:r>
              <a:rPr lang="en-US" sz="3200"/>
              <a:t>Inner join</a:t>
            </a:r>
            <a:endParaRPr/>
          </a:p>
          <a:p>
            <a:pPr marL="0" lvl="1" indent="0" algn="l" rtl="0">
              <a:lnSpc>
                <a:spcPct val="90000"/>
              </a:lnSpc>
              <a:spcBef>
                <a:spcPts val="588"/>
              </a:spcBef>
              <a:spcAft>
                <a:spcPts val="0"/>
              </a:spcAft>
              <a:buClr>
                <a:schemeClr val="dk1"/>
              </a:buClr>
              <a:buSzPts val="1710"/>
              <a:buNone/>
            </a:pPr>
            <a:r>
              <a:rPr lang="en-US"/>
              <a:t>双边必须匹配 Both sides must match</a:t>
            </a:r>
            <a:endParaRPr/>
          </a:p>
          <a:p>
            <a:pPr marL="0" lvl="0" indent="0" algn="l" rtl="0">
              <a:lnSpc>
                <a:spcPct val="90000"/>
              </a:lnSpc>
              <a:spcBef>
                <a:spcPts val="588"/>
              </a:spcBef>
              <a:spcAft>
                <a:spcPts val="0"/>
              </a:spcAft>
              <a:buClr>
                <a:srgbClr val="505050"/>
              </a:buClr>
              <a:buSzPts val="1620"/>
              <a:buNone/>
            </a:pPr>
            <a:r>
              <a:rPr lang="en-US" sz="1800">
                <a:solidFill>
                  <a:srgbClr val="505050"/>
                </a:solidFill>
                <a:latin typeface="Consolas"/>
                <a:ea typeface="Consolas"/>
                <a:cs typeface="Consolas"/>
                <a:sym typeface="Consolas"/>
              </a:rPr>
              <a:t>Pd.merge(df1, df2, how=</a:t>
            </a:r>
            <a:r>
              <a:rPr lang="en-US" sz="1800">
                <a:solidFill>
                  <a:schemeClr val="accent1"/>
                </a:solidFill>
                <a:latin typeface="Consolas"/>
                <a:ea typeface="Consolas"/>
                <a:cs typeface="Consolas"/>
                <a:sym typeface="Consolas"/>
              </a:rPr>
              <a:t>‘inner’</a:t>
            </a:r>
            <a:r>
              <a:rPr lang="en-US" sz="1800">
                <a:solidFill>
                  <a:srgbClr val="505050"/>
                </a:solidFill>
                <a:latin typeface="Consolas"/>
                <a:ea typeface="Consolas"/>
                <a:cs typeface="Consolas"/>
                <a:sym typeface="Consolas"/>
              </a:rPr>
              <a:t>, on=</a:t>
            </a:r>
            <a:r>
              <a:rPr lang="en-US" sz="1800">
                <a:solidFill>
                  <a:schemeClr val="accent1"/>
                </a:solidFill>
                <a:latin typeface="Consolas"/>
                <a:ea typeface="Consolas"/>
                <a:cs typeface="Consolas"/>
                <a:sym typeface="Consolas"/>
              </a:rPr>
              <a:t>‘ID’</a:t>
            </a:r>
            <a:r>
              <a:rPr lang="en-US" sz="1800">
                <a:solidFill>
                  <a:srgbClr val="505050"/>
                </a:solidFill>
                <a:latin typeface="Consolas"/>
                <a:ea typeface="Consolas"/>
                <a:cs typeface="Consolas"/>
                <a:sym typeface="Consolas"/>
              </a:rPr>
              <a:t>)</a:t>
            </a:r>
            <a:endParaRPr/>
          </a:p>
          <a:p>
            <a:pPr marL="0" lvl="0" indent="0" algn="l" rtl="0">
              <a:lnSpc>
                <a:spcPct val="90000"/>
              </a:lnSpc>
              <a:spcBef>
                <a:spcPts val="588"/>
              </a:spcBef>
              <a:spcAft>
                <a:spcPts val="0"/>
              </a:spcAft>
              <a:buClr>
                <a:srgbClr val="0072C6"/>
              </a:buClr>
              <a:buSzPts val="2471"/>
              <a:buNone/>
            </a:pPr>
            <a:endParaRPr/>
          </a:p>
          <a:p>
            <a:pPr marL="0" lvl="0" indent="0" algn="l" rtl="0">
              <a:lnSpc>
                <a:spcPct val="90000"/>
              </a:lnSpc>
              <a:spcBef>
                <a:spcPts val="588"/>
              </a:spcBef>
              <a:spcAft>
                <a:spcPts val="0"/>
              </a:spcAft>
              <a:buClr>
                <a:srgbClr val="0072C6"/>
              </a:buClr>
              <a:buSzPts val="2471"/>
              <a:buNone/>
            </a:pPr>
            <a:endParaRPr/>
          </a:p>
          <a:p>
            <a:pPr marL="0" lvl="0" indent="0" algn="l" rtl="0">
              <a:lnSpc>
                <a:spcPct val="90000"/>
              </a:lnSpc>
              <a:spcBef>
                <a:spcPts val="588"/>
              </a:spcBef>
              <a:spcAft>
                <a:spcPts val="0"/>
              </a:spcAft>
              <a:buClr>
                <a:srgbClr val="0072C6"/>
              </a:buClr>
              <a:buSzPts val="2430"/>
              <a:buNone/>
            </a:pPr>
            <a:r>
              <a:rPr lang="en-US"/>
              <a:t>Outer join</a:t>
            </a:r>
            <a:endParaRPr/>
          </a:p>
          <a:p>
            <a:pPr marL="0" lvl="1" indent="0" algn="l" rtl="0">
              <a:lnSpc>
                <a:spcPct val="90000"/>
              </a:lnSpc>
              <a:spcBef>
                <a:spcPts val="588"/>
              </a:spcBef>
              <a:spcAft>
                <a:spcPts val="0"/>
              </a:spcAft>
              <a:buClr>
                <a:schemeClr val="dk1"/>
              </a:buClr>
              <a:buSzPts val="1710"/>
              <a:buNone/>
            </a:pPr>
            <a:r>
              <a:rPr lang="en-US"/>
              <a:t>保留原表所有的数据行Keep the side you "point to"</a:t>
            </a:r>
            <a:endParaRPr/>
          </a:p>
          <a:p>
            <a:pPr marL="0" lvl="1" indent="0" algn="l" rtl="0">
              <a:lnSpc>
                <a:spcPct val="90000"/>
              </a:lnSpc>
              <a:spcBef>
                <a:spcPts val="588"/>
              </a:spcBef>
              <a:spcAft>
                <a:spcPts val="0"/>
              </a:spcAft>
              <a:buClr>
                <a:srgbClr val="505050"/>
              </a:buClr>
              <a:buSzPts val="1620"/>
              <a:buNone/>
            </a:pPr>
            <a:r>
              <a:rPr lang="en-US" sz="1800">
                <a:solidFill>
                  <a:srgbClr val="505050"/>
                </a:solidFill>
                <a:latin typeface="Consolas"/>
                <a:ea typeface="Consolas"/>
                <a:cs typeface="Consolas"/>
                <a:sym typeface="Consolas"/>
              </a:rPr>
              <a:t>pd.merge(df1, df2, how=</a:t>
            </a:r>
            <a:r>
              <a:rPr lang="en-US" sz="1800">
                <a:solidFill>
                  <a:srgbClr val="107C10"/>
                </a:solidFill>
                <a:latin typeface="Consolas"/>
                <a:ea typeface="Consolas"/>
                <a:cs typeface="Consolas"/>
                <a:sym typeface="Consolas"/>
              </a:rPr>
              <a:t>'left'</a:t>
            </a:r>
            <a:r>
              <a:rPr lang="en-US" sz="1800">
                <a:solidFill>
                  <a:srgbClr val="505050"/>
                </a:solidFill>
                <a:latin typeface="Consolas"/>
                <a:ea typeface="Consolas"/>
                <a:cs typeface="Consolas"/>
                <a:sym typeface="Consolas"/>
              </a:rPr>
              <a:t>, on=</a:t>
            </a:r>
            <a:r>
              <a:rPr lang="en-US" sz="1800">
                <a:solidFill>
                  <a:srgbClr val="107C10"/>
                </a:solidFill>
                <a:latin typeface="Consolas"/>
                <a:ea typeface="Consolas"/>
                <a:cs typeface="Consolas"/>
                <a:sym typeface="Consolas"/>
              </a:rPr>
              <a:t>'ID</a:t>
            </a:r>
            <a:r>
              <a:rPr lang="en-US" sz="2000">
                <a:solidFill>
                  <a:srgbClr val="107C10"/>
                </a:solidFill>
                <a:latin typeface="Consolas"/>
                <a:ea typeface="Consolas"/>
                <a:cs typeface="Consolas"/>
                <a:sym typeface="Consolas"/>
              </a:rPr>
              <a:t>'</a:t>
            </a:r>
            <a:r>
              <a:rPr lang="en-US" sz="2000">
                <a:solidFill>
                  <a:srgbClr val="505050"/>
                </a:solidFill>
                <a:latin typeface="Consolas"/>
                <a:ea typeface="Consolas"/>
                <a:cs typeface="Consolas"/>
                <a:sym typeface="Consolas"/>
              </a:rPr>
              <a:t>)</a:t>
            </a:r>
            <a:endParaRPr/>
          </a:p>
          <a:p>
            <a:pPr marL="0" lvl="1" indent="0" algn="l" rtl="0">
              <a:lnSpc>
                <a:spcPct val="90000"/>
              </a:lnSpc>
              <a:spcBef>
                <a:spcPts val="588"/>
              </a:spcBef>
              <a:spcAft>
                <a:spcPts val="0"/>
              </a:spcAft>
              <a:buClr>
                <a:schemeClr val="dk1"/>
              </a:buClr>
              <a:buSzPts val="1765"/>
              <a:buNone/>
            </a:pPr>
            <a:endParaRPr/>
          </a:p>
        </p:txBody>
      </p:sp>
      <p:graphicFrame>
        <p:nvGraphicFramePr>
          <p:cNvPr id="374" name="Google Shape;374;p42"/>
          <p:cNvGraphicFramePr/>
          <p:nvPr/>
        </p:nvGraphicFramePr>
        <p:xfrm>
          <a:off x="358570" y="1544125"/>
          <a:ext cx="2097775" cy="1802180"/>
        </p:xfrm>
        <a:graphic>
          <a:graphicData uri="http://schemas.openxmlformats.org/drawingml/2006/table">
            <a:tbl>
              <a:tblPr firstRow="1" bandRow="1">
                <a:noFill/>
              </a:tblPr>
              <a:tblGrid>
                <a:gridCol w="659350">
                  <a:extLst>
                    <a:ext uri="{9D8B030D-6E8A-4147-A177-3AD203B41FA5}">
                      <a16:colId xmlns:a16="http://schemas.microsoft.com/office/drawing/2014/main" val="20000"/>
                    </a:ext>
                  </a:extLst>
                </a:gridCol>
                <a:gridCol w="1438425">
                  <a:extLst>
                    <a:ext uri="{9D8B030D-6E8A-4147-A177-3AD203B41FA5}">
                      <a16:colId xmlns:a16="http://schemas.microsoft.com/office/drawing/2014/main" val="20001"/>
                    </a:ext>
                  </a:extLst>
                </a:gridCol>
              </a:tblGrid>
              <a:tr h="292275">
                <a:tc gridSpan="2">
                  <a:txBody>
                    <a:bodyPr/>
                    <a:lstStyle/>
                    <a:p>
                      <a:pPr marL="0" marR="0" lvl="0" indent="0" algn="ctr" rtl="0">
                        <a:spcBef>
                          <a:spcPts val="0"/>
                        </a:spcBef>
                        <a:spcAft>
                          <a:spcPts val="0"/>
                        </a:spcAft>
                        <a:buNone/>
                      </a:pPr>
                      <a:r>
                        <a:rPr lang="en-US" sz="1765" u="none" strike="noStrike" cap="none"/>
                        <a:t>df1</a:t>
                      </a:r>
                      <a:endParaRPr/>
                    </a:p>
                  </a:txBody>
                  <a:tcPr marL="91450" marR="91450" marT="45725" marB="45725"/>
                </a:tc>
                <a:tc hMerge="1">
                  <a:txBody>
                    <a:bodyPr/>
                    <a:lstStyle/>
                    <a:p>
                      <a:endParaRPr lang="en-TW"/>
                    </a:p>
                  </a:txBody>
                  <a:tcPr/>
                </a:tc>
                <a:extLst>
                  <a:ext uri="{0D108BD9-81ED-4DB2-BD59-A6C34878D82A}">
                    <a16:rowId xmlns:a16="http://schemas.microsoft.com/office/drawing/2014/main" val="10000"/>
                  </a:ext>
                </a:extLst>
              </a:tr>
              <a:tr h="292275">
                <a:tc>
                  <a:txBody>
                    <a:bodyPr/>
                    <a:lstStyle/>
                    <a:p>
                      <a:pPr marL="0" marR="0" lvl="0" indent="0" algn="l" rtl="0">
                        <a:spcBef>
                          <a:spcPts val="0"/>
                        </a:spcBef>
                        <a:spcAft>
                          <a:spcPts val="0"/>
                        </a:spcAft>
                        <a:buNone/>
                      </a:pPr>
                      <a:r>
                        <a:rPr lang="en-US" sz="1765" b="1" u="none" strike="noStrike" cap="none">
                          <a:solidFill>
                            <a:schemeClr val="lt1"/>
                          </a:solidFill>
                          <a:latin typeface="Quattrocento Sans"/>
                          <a:ea typeface="Quattrocento Sans"/>
                          <a:cs typeface="Quattrocento Sans"/>
                          <a:sym typeface="Quattrocento Sans"/>
                        </a:rPr>
                        <a:t>ID</a:t>
                      </a:r>
                      <a:endParaRPr/>
                    </a:p>
                  </a:txBody>
                  <a:tcPr marL="91450" marR="91450" marT="45725" marB="45725">
                    <a:solidFill>
                      <a:srgbClr val="0B5D0B"/>
                    </a:solidFill>
                  </a:tcPr>
                </a:tc>
                <a:tc>
                  <a:txBody>
                    <a:bodyPr/>
                    <a:lstStyle/>
                    <a:p>
                      <a:pPr marL="0" marR="0" lvl="0" indent="0" algn="l" rtl="0">
                        <a:spcBef>
                          <a:spcPts val="0"/>
                        </a:spcBef>
                        <a:spcAft>
                          <a:spcPts val="0"/>
                        </a:spcAft>
                        <a:buNone/>
                      </a:pPr>
                      <a:r>
                        <a:rPr lang="en-US" sz="1765" b="1">
                          <a:solidFill>
                            <a:schemeClr val="lt1"/>
                          </a:solidFill>
                          <a:latin typeface="Quattrocento Sans"/>
                          <a:ea typeface="Quattrocento Sans"/>
                          <a:cs typeface="Quattrocento Sans"/>
                          <a:sym typeface="Quattrocento Sans"/>
                        </a:rPr>
                        <a:t>Name</a:t>
                      </a:r>
                      <a:endParaRPr/>
                    </a:p>
                  </a:txBody>
                  <a:tcPr marL="91450" marR="91450" marT="45725" marB="45725">
                    <a:solidFill>
                      <a:srgbClr val="0B5D0B"/>
                    </a:solidFill>
                  </a:tcPr>
                </a:tc>
                <a:extLst>
                  <a:ext uri="{0D108BD9-81ED-4DB2-BD59-A6C34878D82A}">
                    <a16:rowId xmlns:a16="http://schemas.microsoft.com/office/drawing/2014/main" val="10001"/>
                  </a:ext>
                </a:extLst>
              </a:tr>
              <a:tr h="292275">
                <a:tc>
                  <a:txBody>
                    <a:bodyPr/>
                    <a:lstStyle/>
                    <a:p>
                      <a:pPr marL="0" marR="0" lvl="0" indent="0" algn="l" rtl="0">
                        <a:spcBef>
                          <a:spcPts val="0"/>
                        </a:spcBef>
                        <a:spcAft>
                          <a:spcPts val="0"/>
                        </a:spcAft>
                        <a:buNone/>
                      </a:pPr>
                      <a:r>
                        <a:rPr lang="en-US" sz="1765"/>
                        <a:t>1</a:t>
                      </a:r>
                      <a:endParaRPr/>
                    </a:p>
                  </a:txBody>
                  <a:tcPr marL="91450" marR="91450" marT="45725" marB="45725"/>
                </a:tc>
                <a:tc>
                  <a:txBody>
                    <a:bodyPr/>
                    <a:lstStyle/>
                    <a:p>
                      <a:pPr marL="0" marR="0" lvl="0" indent="0" algn="l" rtl="0">
                        <a:spcBef>
                          <a:spcPts val="0"/>
                        </a:spcBef>
                        <a:spcAft>
                          <a:spcPts val="0"/>
                        </a:spcAft>
                        <a:buNone/>
                      </a:pPr>
                      <a:r>
                        <a:rPr lang="en-US" sz="1765"/>
                        <a:t>Sarah</a:t>
                      </a:r>
                      <a:endParaRPr/>
                    </a:p>
                  </a:txBody>
                  <a:tcPr marL="91450" marR="91450" marT="45725" marB="45725"/>
                </a:tc>
                <a:extLst>
                  <a:ext uri="{0D108BD9-81ED-4DB2-BD59-A6C34878D82A}">
                    <a16:rowId xmlns:a16="http://schemas.microsoft.com/office/drawing/2014/main" val="10002"/>
                  </a:ext>
                </a:extLst>
              </a:tr>
              <a:tr h="292275">
                <a:tc>
                  <a:txBody>
                    <a:bodyPr/>
                    <a:lstStyle/>
                    <a:p>
                      <a:pPr marL="0" marR="0" lvl="0" indent="0" algn="l" rtl="0">
                        <a:spcBef>
                          <a:spcPts val="0"/>
                        </a:spcBef>
                        <a:spcAft>
                          <a:spcPts val="0"/>
                        </a:spcAft>
                        <a:buNone/>
                      </a:pPr>
                      <a:r>
                        <a:rPr lang="en-US" sz="1765"/>
                        <a:t>2</a:t>
                      </a:r>
                      <a:endParaRPr/>
                    </a:p>
                  </a:txBody>
                  <a:tcPr marL="91450" marR="91450" marT="45725" marB="45725"/>
                </a:tc>
                <a:tc>
                  <a:txBody>
                    <a:bodyPr/>
                    <a:lstStyle/>
                    <a:p>
                      <a:pPr marL="0" marR="0" lvl="0" indent="0" algn="l" rtl="0">
                        <a:spcBef>
                          <a:spcPts val="0"/>
                        </a:spcBef>
                        <a:spcAft>
                          <a:spcPts val="0"/>
                        </a:spcAft>
                        <a:buNone/>
                      </a:pPr>
                      <a:r>
                        <a:rPr lang="en-US" sz="1765"/>
                        <a:t>Christopher</a:t>
                      </a:r>
                      <a:endParaRPr/>
                    </a:p>
                  </a:txBody>
                  <a:tcPr marL="91450" marR="91450" marT="45725" marB="45725"/>
                </a:tc>
                <a:extLst>
                  <a:ext uri="{0D108BD9-81ED-4DB2-BD59-A6C34878D82A}">
                    <a16:rowId xmlns:a16="http://schemas.microsoft.com/office/drawing/2014/main" val="10003"/>
                  </a:ext>
                </a:extLst>
              </a:tr>
              <a:tr h="292275">
                <a:tc>
                  <a:txBody>
                    <a:bodyPr/>
                    <a:lstStyle/>
                    <a:p>
                      <a:pPr marL="0" marR="0" lvl="0" indent="0" algn="l" rtl="0">
                        <a:spcBef>
                          <a:spcPts val="0"/>
                        </a:spcBef>
                        <a:spcAft>
                          <a:spcPts val="0"/>
                        </a:spcAft>
                        <a:buNone/>
                      </a:pPr>
                      <a:r>
                        <a:rPr lang="en-US" sz="1765"/>
                        <a:t>3</a:t>
                      </a:r>
                      <a:endParaRPr/>
                    </a:p>
                  </a:txBody>
                  <a:tcPr marL="91450" marR="91450" marT="45725" marB="45725"/>
                </a:tc>
                <a:tc>
                  <a:txBody>
                    <a:bodyPr/>
                    <a:lstStyle/>
                    <a:p>
                      <a:pPr marL="0" marR="0" lvl="0" indent="0" algn="l" rtl="0">
                        <a:spcBef>
                          <a:spcPts val="0"/>
                        </a:spcBef>
                        <a:spcAft>
                          <a:spcPts val="0"/>
                        </a:spcAft>
                        <a:buNone/>
                      </a:pPr>
                      <a:r>
                        <a:rPr lang="en-US" sz="1765"/>
                        <a:t>Susan</a:t>
                      </a:r>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375" name="Google Shape;375;p42"/>
          <p:cNvGraphicFramePr/>
          <p:nvPr/>
        </p:nvGraphicFramePr>
        <p:xfrm>
          <a:off x="358570" y="4174760"/>
          <a:ext cx="2097775" cy="1802180"/>
        </p:xfrm>
        <a:graphic>
          <a:graphicData uri="http://schemas.openxmlformats.org/drawingml/2006/table">
            <a:tbl>
              <a:tblPr firstRow="1" bandRow="1">
                <a:noFill/>
              </a:tblPr>
              <a:tblGrid>
                <a:gridCol w="659350">
                  <a:extLst>
                    <a:ext uri="{9D8B030D-6E8A-4147-A177-3AD203B41FA5}">
                      <a16:colId xmlns:a16="http://schemas.microsoft.com/office/drawing/2014/main" val="20000"/>
                    </a:ext>
                  </a:extLst>
                </a:gridCol>
                <a:gridCol w="1438425">
                  <a:extLst>
                    <a:ext uri="{9D8B030D-6E8A-4147-A177-3AD203B41FA5}">
                      <a16:colId xmlns:a16="http://schemas.microsoft.com/office/drawing/2014/main" val="20001"/>
                    </a:ext>
                  </a:extLst>
                </a:gridCol>
              </a:tblGrid>
              <a:tr h="292275">
                <a:tc gridSpan="2">
                  <a:txBody>
                    <a:bodyPr/>
                    <a:lstStyle/>
                    <a:p>
                      <a:pPr marL="0" marR="0" lvl="0" indent="0" algn="ctr" rtl="0">
                        <a:spcBef>
                          <a:spcPts val="0"/>
                        </a:spcBef>
                        <a:spcAft>
                          <a:spcPts val="0"/>
                        </a:spcAft>
                        <a:buNone/>
                      </a:pPr>
                      <a:r>
                        <a:rPr lang="en-US" sz="1765"/>
                        <a:t>df2</a:t>
                      </a:r>
                      <a:endParaRPr/>
                    </a:p>
                  </a:txBody>
                  <a:tcPr marL="91450" marR="91450" marT="45725" marB="45725"/>
                </a:tc>
                <a:tc hMerge="1">
                  <a:txBody>
                    <a:bodyPr/>
                    <a:lstStyle/>
                    <a:p>
                      <a:endParaRPr lang="en-TW"/>
                    </a:p>
                  </a:txBody>
                  <a:tcPr/>
                </a:tc>
                <a:extLst>
                  <a:ext uri="{0D108BD9-81ED-4DB2-BD59-A6C34878D82A}">
                    <a16:rowId xmlns:a16="http://schemas.microsoft.com/office/drawing/2014/main" val="10000"/>
                  </a:ext>
                </a:extLst>
              </a:tr>
              <a:tr h="292275">
                <a:tc>
                  <a:txBody>
                    <a:bodyPr/>
                    <a:lstStyle/>
                    <a:p>
                      <a:pPr marL="0" marR="0" lvl="0" indent="0" algn="l" rtl="0">
                        <a:spcBef>
                          <a:spcPts val="0"/>
                        </a:spcBef>
                        <a:spcAft>
                          <a:spcPts val="0"/>
                        </a:spcAft>
                        <a:buNone/>
                      </a:pPr>
                      <a:r>
                        <a:rPr lang="en-US" sz="1765" b="1">
                          <a:solidFill>
                            <a:schemeClr val="lt1"/>
                          </a:solidFill>
                          <a:latin typeface="Quattrocento Sans"/>
                          <a:ea typeface="Quattrocento Sans"/>
                          <a:cs typeface="Quattrocento Sans"/>
                          <a:sym typeface="Quattrocento Sans"/>
                        </a:rPr>
                        <a:t>ID</a:t>
                      </a:r>
                      <a:endParaRPr/>
                    </a:p>
                  </a:txBody>
                  <a:tcPr marL="91450" marR="91450" marT="45725" marB="45725">
                    <a:solidFill>
                      <a:srgbClr val="0B5D0B"/>
                    </a:solidFill>
                  </a:tcPr>
                </a:tc>
                <a:tc>
                  <a:txBody>
                    <a:bodyPr/>
                    <a:lstStyle/>
                    <a:p>
                      <a:pPr marL="0" marR="0" lvl="0" indent="0" algn="l" rtl="0">
                        <a:spcBef>
                          <a:spcPts val="0"/>
                        </a:spcBef>
                        <a:spcAft>
                          <a:spcPts val="0"/>
                        </a:spcAft>
                        <a:buNone/>
                      </a:pPr>
                      <a:r>
                        <a:rPr lang="en-US" sz="1765" b="1">
                          <a:solidFill>
                            <a:schemeClr val="lt1"/>
                          </a:solidFill>
                          <a:latin typeface="Quattrocento Sans"/>
                          <a:ea typeface="Quattrocento Sans"/>
                          <a:cs typeface="Quattrocento Sans"/>
                          <a:sym typeface="Quattrocento Sans"/>
                        </a:rPr>
                        <a:t>Locale</a:t>
                      </a:r>
                      <a:endParaRPr/>
                    </a:p>
                  </a:txBody>
                  <a:tcPr marL="91450" marR="91450" marT="45725" marB="45725">
                    <a:solidFill>
                      <a:srgbClr val="0B5D0B"/>
                    </a:solidFill>
                  </a:tcPr>
                </a:tc>
                <a:extLst>
                  <a:ext uri="{0D108BD9-81ED-4DB2-BD59-A6C34878D82A}">
                    <a16:rowId xmlns:a16="http://schemas.microsoft.com/office/drawing/2014/main" val="10001"/>
                  </a:ext>
                </a:extLst>
              </a:tr>
              <a:tr h="292275">
                <a:tc>
                  <a:txBody>
                    <a:bodyPr/>
                    <a:lstStyle/>
                    <a:p>
                      <a:pPr marL="0" marR="0" lvl="0" indent="0" algn="l" rtl="0">
                        <a:spcBef>
                          <a:spcPts val="0"/>
                        </a:spcBef>
                        <a:spcAft>
                          <a:spcPts val="0"/>
                        </a:spcAft>
                        <a:buNone/>
                      </a:pPr>
                      <a:r>
                        <a:rPr lang="en-US" sz="1765"/>
                        <a:t>2</a:t>
                      </a:r>
                      <a:endParaRPr/>
                    </a:p>
                  </a:txBody>
                  <a:tcPr marL="91450" marR="91450" marT="45725" marB="45725"/>
                </a:tc>
                <a:tc>
                  <a:txBody>
                    <a:bodyPr/>
                    <a:lstStyle/>
                    <a:p>
                      <a:pPr marL="0" marR="0" lvl="0" indent="0" algn="l" rtl="0">
                        <a:spcBef>
                          <a:spcPts val="0"/>
                        </a:spcBef>
                        <a:spcAft>
                          <a:spcPts val="0"/>
                        </a:spcAft>
                        <a:buNone/>
                      </a:pPr>
                      <a:r>
                        <a:rPr lang="en-US" sz="1765"/>
                        <a:t>Seattle</a:t>
                      </a:r>
                      <a:endParaRPr/>
                    </a:p>
                  </a:txBody>
                  <a:tcPr marL="91450" marR="91450" marT="45725" marB="45725"/>
                </a:tc>
                <a:extLst>
                  <a:ext uri="{0D108BD9-81ED-4DB2-BD59-A6C34878D82A}">
                    <a16:rowId xmlns:a16="http://schemas.microsoft.com/office/drawing/2014/main" val="10002"/>
                  </a:ext>
                </a:extLst>
              </a:tr>
              <a:tr h="292275">
                <a:tc>
                  <a:txBody>
                    <a:bodyPr/>
                    <a:lstStyle/>
                    <a:p>
                      <a:pPr marL="0" marR="0" lvl="0" indent="0" algn="l" rtl="0">
                        <a:spcBef>
                          <a:spcPts val="0"/>
                        </a:spcBef>
                        <a:spcAft>
                          <a:spcPts val="0"/>
                        </a:spcAft>
                        <a:buNone/>
                      </a:pPr>
                      <a:r>
                        <a:rPr lang="en-US" sz="1765"/>
                        <a:t>3</a:t>
                      </a:r>
                      <a:endParaRPr/>
                    </a:p>
                  </a:txBody>
                  <a:tcPr marL="91450" marR="91450" marT="45725" marB="45725"/>
                </a:tc>
                <a:tc>
                  <a:txBody>
                    <a:bodyPr/>
                    <a:lstStyle/>
                    <a:p>
                      <a:pPr marL="0" marR="0" lvl="0" indent="0" algn="l" rtl="0">
                        <a:spcBef>
                          <a:spcPts val="0"/>
                        </a:spcBef>
                        <a:spcAft>
                          <a:spcPts val="0"/>
                        </a:spcAft>
                        <a:buNone/>
                      </a:pPr>
                      <a:r>
                        <a:rPr lang="en-US" sz="1765"/>
                        <a:t>Ottawa</a:t>
                      </a:r>
                      <a:endParaRPr/>
                    </a:p>
                  </a:txBody>
                  <a:tcPr marL="91450" marR="91450" marT="45725" marB="45725"/>
                </a:tc>
                <a:extLst>
                  <a:ext uri="{0D108BD9-81ED-4DB2-BD59-A6C34878D82A}">
                    <a16:rowId xmlns:a16="http://schemas.microsoft.com/office/drawing/2014/main" val="10003"/>
                  </a:ext>
                </a:extLst>
              </a:tr>
              <a:tr h="292275">
                <a:tc>
                  <a:txBody>
                    <a:bodyPr/>
                    <a:lstStyle/>
                    <a:p>
                      <a:pPr marL="0" marR="0" lvl="0" indent="0" algn="l" rtl="0">
                        <a:spcBef>
                          <a:spcPts val="0"/>
                        </a:spcBef>
                        <a:spcAft>
                          <a:spcPts val="0"/>
                        </a:spcAft>
                        <a:buNone/>
                      </a:pPr>
                      <a:r>
                        <a:rPr lang="en-US" sz="1765"/>
                        <a:t>4</a:t>
                      </a:r>
                      <a:endParaRPr/>
                    </a:p>
                  </a:txBody>
                  <a:tcPr marL="91450" marR="91450" marT="45725" marB="45725"/>
                </a:tc>
                <a:tc>
                  <a:txBody>
                    <a:bodyPr/>
                    <a:lstStyle/>
                    <a:p>
                      <a:pPr marL="0" marR="0" lvl="0" indent="0" algn="l" rtl="0">
                        <a:spcBef>
                          <a:spcPts val="0"/>
                        </a:spcBef>
                        <a:spcAft>
                          <a:spcPts val="0"/>
                        </a:spcAft>
                        <a:buNone/>
                      </a:pPr>
                      <a:r>
                        <a:rPr lang="en-US" sz="1765"/>
                        <a:t>San Diego</a:t>
                      </a:r>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376" name="Google Shape;376;p42"/>
          <p:cNvGraphicFramePr/>
          <p:nvPr/>
        </p:nvGraphicFramePr>
        <p:xfrm>
          <a:off x="8927476" y="1724338"/>
          <a:ext cx="3264525" cy="1081308"/>
        </p:xfrm>
        <a:graphic>
          <a:graphicData uri="http://schemas.openxmlformats.org/drawingml/2006/table">
            <a:tbl>
              <a:tblPr firstRow="1" bandRow="1">
                <a:noFill/>
              </a:tblPr>
              <a:tblGrid>
                <a:gridCol w="608700">
                  <a:extLst>
                    <a:ext uri="{9D8B030D-6E8A-4147-A177-3AD203B41FA5}">
                      <a16:colId xmlns:a16="http://schemas.microsoft.com/office/drawing/2014/main" val="20000"/>
                    </a:ext>
                  </a:extLst>
                </a:gridCol>
                <a:gridCol w="1451625">
                  <a:extLst>
                    <a:ext uri="{9D8B030D-6E8A-4147-A177-3AD203B41FA5}">
                      <a16:colId xmlns:a16="http://schemas.microsoft.com/office/drawing/2014/main" val="20001"/>
                    </a:ext>
                  </a:extLst>
                </a:gridCol>
                <a:gridCol w="1204200">
                  <a:extLst>
                    <a:ext uri="{9D8B030D-6E8A-4147-A177-3AD203B41FA5}">
                      <a16:colId xmlns:a16="http://schemas.microsoft.com/office/drawing/2014/main" val="20002"/>
                    </a:ext>
                  </a:extLst>
                </a:gridCol>
              </a:tblGrid>
              <a:tr h="292275">
                <a:tc>
                  <a:txBody>
                    <a:bodyPr/>
                    <a:lstStyle/>
                    <a:p>
                      <a:pPr marL="0" marR="0" lvl="0" indent="0" algn="l" rtl="0">
                        <a:spcBef>
                          <a:spcPts val="0"/>
                        </a:spcBef>
                        <a:spcAft>
                          <a:spcPts val="0"/>
                        </a:spcAft>
                        <a:buNone/>
                      </a:pPr>
                      <a:r>
                        <a:rPr lang="en-US" sz="1765"/>
                        <a:t>ID</a:t>
                      </a:r>
                      <a:endParaRPr/>
                    </a:p>
                  </a:txBody>
                  <a:tcPr marL="91450" marR="91450" marT="45725" marB="45725"/>
                </a:tc>
                <a:tc>
                  <a:txBody>
                    <a:bodyPr/>
                    <a:lstStyle/>
                    <a:p>
                      <a:pPr marL="0" marR="0" lvl="0" indent="0" algn="l" rtl="0">
                        <a:spcBef>
                          <a:spcPts val="0"/>
                        </a:spcBef>
                        <a:spcAft>
                          <a:spcPts val="0"/>
                        </a:spcAft>
                        <a:buNone/>
                      </a:pPr>
                      <a:r>
                        <a:rPr lang="en-US" sz="1765"/>
                        <a:t>Name</a:t>
                      </a:r>
                      <a:endParaRPr/>
                    </a:p>
                  </a:txBody>
                  <a:tcPr marL="91450" marR="91450" marT="45725" marB="45725"/>
                </a:tc>
                <a:tc>
                  <a:txBody>
                    <a:bodyPr/>
                    <a:lstStyle/>
                    <a:p>
                      <a:pPr marL="0" marR="0" lvl="0" indent="0" algn="l" rtl="0">
                        <a:spcBef>
                          <a:spcPts val="0"/>
                        </a:spcBef>
                        <a:spcAft>
                          <a:spcPts val="0"/>
                        </a:spcAft>
                        <a:buNone/>
                      </a:pPr>
                      <a:r>
                        <a:rPr lang="en-US" sz="1765"/>
                        <a:t>Locale</a:t>
                      </a:r>
                      <a:endParaRPr/>
                    </a:p>
                  </a:txBody>
                  <a:tcPr marL="91450" marR="91450" marT="45725" marB="45725"/>
                </a:tc>
                <a:extLst>
                  <a:ext uri="{0D108BD9-81ED-4DB2-BD59-A6C34878D82A}">
                    <a16:rowId xmlns:a16="http://schemas.microsoft.com/office/drawing/2014/main" val="10000"/>
                  </a:ext>
                </a:extLst>
              </a:tr>
              <a:tr h="292275">
                <a:tc>
                  <a:txBody>
                    <a:bodyPr/>
                    <a:lstStyle/>
                    <a:p>
                      <a:pPr marL="0" marR="0" lvl="0" indent="0" algn="l" rtl="0">
                        <a:spcBef>
                          <a:spcPts val="0"/>
                        </a:spcBef>
                        <a:spcAft>
                          <a:spcPts val="0"/>
                        </a:spcAft>
                        <a:buNone/>
                      </a:pPr>
                      <a:r>
                        <a:rPr lang="en-US" sz="1765"/>
                        <a:t>2</a:t>
                      </a:r>
                      <a:endParaRPr/>
                    </a:p>
                  </a:txBody>
                  <a:tcPr marL="91450" marR="91450" marT="45725" marB="45725"/>
                </a:tc>
                <a:tc>
                  <a:txBody>
                    <a:bodyPr/>
                    <a:lstStyle/>
                    <a:p>
                      <a:pPr marL="0" marR="0" lvl="0" indent="0" algn="l" rtl="0">
                        <a:spcBef>
                          <a:spcPts val="0"/>
                        </a:spcBef>
                        <a:spcAft>
                          <a:spcPts val="0"/>
                        </a:spcAft>
                        <a:buNone/>
                      </a:pPr>
                      <a:r>
                        <a:rPr lang="en-US" sz="1765"/>
                        <a:t>Christopher</a:t>
                      </a:r>
                      <a:endParaRPr/>
                    </a:p>
                  </a:txBody>
                  <a:tcPr marL="91450" marR="91450" marT="45725" marB="45725"/>
                </a:tc>
                <a:tc>
                  <a:txBody>
                    <a:bodyPr/>
                    <a:lstStyle/>
                    <a:p>
                      <a:pPr marL="0" marR="0" lvl="0" indent="0" algn="l" rtl="0">
                        <a:spcBef>
                          <a:spcPts val="0"/>
                        </a:spcBef>
                        <a:spcAft>
                          <a:spcPts val="0"/>
                        </a:spcAft>
                        <a:buNone/>
                      </a:pPr>
                      <a:r>
                        <a:rPr lang="en-US" sz="1765"/>
                        <a:t>Seattle</a:t>
                      </a:r>
                      <a:endParaRPr/>
                    </a:p>
                  </a:txBody>
                  <a:tcPr marL="91450" marR="91450" marT="45725" marB="45725"/>
                </a:tc>
                <a:extLst>
                  <a:ext uri="{0D108BD9-81ED-4DB2-BD59-A6C34878D82A}">
                    <a16:rowId xmlns:a16="http://schemas.microsoft.com/office/drawing/2014/main" val="10001"/>
                  </a:ext>
                </a:extLst>
              </a:tr>
              <a:tr h="292275">
                <a:tc>
                  <a:txBody>
                    <a:bodyPr/>
                    <a:lstStyle/>
                    <a:p>
                      <a:pPr marL="0" marR="0" lvl="0" indent="0" algn="l" rtl="0">
                        <a:spcBef>
                          <a:spcPts val="0"/>
                        </a:spcBef>
                        <a:spcAft>
                          <a:spcPts val="0"/>
                        </a:spcAft>
                        <a:buNone/>
                      </a:pPr>
                      <a:r>
                        <a:rPr lang="en-US" sz="1765"/>
                        <a:t>3</a:t>
                      </a:r>
                      <a:endParaRPr/>
                    </a:p>
                  </a:txBody>
                  <a:tcPr marL="91450" marR="91450" marT="45725" marB="45725"/>
                </a:tc>
                <a:tc>
                  <a:txBody>
                    <a:bodyPr/>
                    <a:lstStyle/>
                    <a:p>
                      <a:pPr marL="0" marR="0" lvl="0" indent="0" algn="l" rtl="0">
                        <a:spcBef>
                          <a:spcPts val="0"/>
                        </a:spcBef>
                        <a:spcAft>
                          <a:spcPts val="0"/>
                        </a:spcAft>
                        <a:buNone/>
                      </a:pPr>
                      <a:r>
                        <a:rPr lang="en-US" sz="1765"/>
                        <a:t>Susan</a:t>
                      </a:r>
                      <a:endParaRPr/>
                    </a:p>
                  </a:txBody>
                  <a:tcPr marL="91450" marR="91450" marT="45725" marB="45725"/>
                </a:tc>
                <a:tc>
                  <a:txBody>
                    <a:bodyPr/>
                    <a:lstStyle/>
                    <a:p>
                      <a:pPr marL="0" marR="0" lvl="0" indent="0" algn="l" rtl="0">
                        <a:spcBef>
                          <a:spcPts val="0"/>
                        </a:spcBef>
                        <a:spcAft>
                          <a:spcPts val="0"/>
                        </a:spcAft>
                        <a:buNone/>
                      </a:pPr>
                      <a:r>
                        <a:rPr lang="en-US" sz="1765"/>
                        <a:t>Ottawa</a:t>
                      </a:r>
                      <a:endParaRPr/>
                    </a:p>
                  </a:txBody>
                  <a:tcPr marL="91450" marR="91450" marT="45725" marB="45725"/>
                </a:tc>
                <a:extLst>
                  <a:ext uri="{0D108BD9-81ED-4DB2-BD59-A6C34878D82A}">
                    <a16:rowId xmlns:a16="http://schemas.microsoft.com/office/drawing/2014/main" val="10002"/>
                  </a:ext>
                </a:extLst>
              </a:tr>
            </a:tbl>
          </a:graphicData>
        </a:graphic>
      </p:graphicFrame>
      <p:graphicFrame>
        <p:nvGraphicFramePr>
          <p:cNvPr id="377" name="Google Shape;377;p42"/>
          <p:cNvGraphicFramePr/>
          <p:nvPr/>
        </p:nvGraphicFramePr>
        <p:xfrm>
          <a:off x="8922479" y="3787983"/>
          <a:ext cx="3264525" cy="1441744"/>
        </p:xfrm>
        <a:graphic>
          <a:graphicData uri="http://schemas.openxmlformats.org/drawingml/2006/table">
            <a:tbl>
              <a:tblPr firstRow="1" bandRow="1">
                <a:noFill/>
              </a:tblPr>
              <a:tblGrid>
                <a:gridCol w="608700">
                  <a:extLst>
                    <a:ext uri="{9D8B030D-6E8A-4147-A177-3AD203B41FA5}">
                      <a16:colId xmlns:a16="http://schemas.microsoft.com/office/drawing/2014/main" val="20000"/>
                    </a:ext>
                  </a:extLst>
                </a:gridCol>
                <a:gridCol w="1451625">
                  <a:extLst>
                    <a:ext uri="{9D8B030D-6E8A-4147-A177-3AD203B41FA5}">
                      <a16:colId xmlns:a16="http://schemas.microsoft.com/office/drawing/2014/main" val="20001"/>
                    </a:ext>
                  </a:extLst>
                </a:gridCol>
                <a:gridCol w="1204200">
                  <a:extLst>
                    <a:ext uri="{9D8B030D-6E8A-4147-A177-3AD203B41FA5}">
                      <a16:colId xmlns:a16="http://schemas.microsoft.com/office/drawing/2014/main" val="20002"/>
                    </a:ext>
                  </a:extLst>
                </a:gridCol>
              </a:tblGrid>
              <a:tr h="292275">
                <a:tc>
                  <a:txBody>
                    <a:bodyPr/>
                    <a:lstStyle/>
                    <a:p>
                      <a:pPr marL="0" marR="0" lvl="0" indent="0" algn="l" rtl="0">
                        <a:spcBef>
                          <a:spcPts val="0"/>
                        </a:spcBef>
                        <a:spcAft>
                          <a:spcPts val="0"/>
                        </a:spcAft>
                        <a:buNone/>
                      </a:pPr>
                      <a:r>
                        <a:rPr lang="en-US" sz="1765"/>
                        <a:t>ID</a:t>
                      </a:r>
                      <a:endParaRPr/>
                    </a:p>
                  </a:txBody>
                  <a:tcPr marL="91450" marR="91450" marT="45725" marB="45725"/>
                </a:tc>
                <a:tc>
                  <a:txBody>
                    <a:bodyPr/>
                    <a:lstStyle/>
                    <a:p>
                      <a:pPr marL="0" marR="0" lvl="0" indent="0" algn="l" rtl="0">
                        <a:spcBef>
                          <a:spcPts val="0"/>
                        </a:spcBef>
                        <a:spcAft>
                          <a:spcPts val="0"/>
                        </a:spcAft>
                        <a:buNone/>
                      </a:pPr>
                      <a:r>
                        <a:rPr lang="en-US" sz="1765"/>
                        <a:t>Name</a:t>
                      </a:r>
                      <a:endParaRPr/>
                    </a:p>
                  </a:txBody>
                  <a:tcPr marL="91450" marR="91450" marT="45725" marB="45725"/>
                </a:tc>
                <a:tc>
                  <a:txBody>
                    <a:bodyPr/>
                    <a:lstStyle/>
                    <a:p>
                      <a:pPr marL="0" marR="0" lvl="0" indent="0" algn="l" rtl="0">
                        <a:spcBef>
                          <a:spcPts val="0"/>
                        </a:spcBef>
                        <a:spcAft>
                          <a:spcPts val="0"/>
                        </a:spcAft>
                        <a:buNone/>
                      </a:pPr>
                      <a:r>
                        <a:rPr lang="en-US" sz="1765"/>
                        <a:t>Locale</a:t>
                      </a:r>
                      <a:endParaRPr/>
                    </a:p>
                  </a:txBody>
                  <a:tcPr marL="91450" marR="91450" marT="45725" marB="45725"/>
                </a:tc>
                <a:extLst>
                  <a:ext uri="{0D108BD9-81ED-4DB2-BD59-A6C34878D82A}">
                    <a16:rowId xmlns:a16="http://schemas.microsoft.com/office/drawing/2014/main" val="10000"/>
                  </a:ext>
                </a:extLst>
              </a:tr>
              <a:tr h="292275">
                <a:tc>
                  <a:txBody>
                    <a:bodyPr/>
                    <a:lstStyle/>
                    <a:p>
                      <a:pPr marL="0" marR="0" lvl="0" indent="0" algn="l" rtl="0">
                        <a:spcBef>
                          <a:spcPts val="0"/>
                        </a:spcBef>
                        <a:spcAft>
                          <a:spcPts val="0"/>
                        </a:spcAft>
                        <a:buNone/>
                      </a:pPr>
                      <a:r>
                        <a:rPr lang="en-US" sz="1765"/>
                        <a:t>1</a:t>
                      </a:r>
                      <a:endParaRPr/>
                    </a:p>
                  </a:txBody>
                  <a:tcPr marL="91450" marR="91450" marT="45725" marB="45725"/>
                </a:tc>
                <a:tc>
                  <a:txBody>
                    <a:bodyPr/>
                    <a:lstStyle/>
                    <a:p>
                      <a:pPr marL="0" marR="0" lvl="0" indent="0" algn="l" rtl="0">
                        <a:spcBef>
                          <a:spcPts val="0"/>
                        </a:spcBef>
                        <a:spcAft>
                          <a:spcPts val="0"/>
                        </a:spcAft>
                        <a:buNone/>
                      </a:pPr>
                      <a:r>
                        <a:rPr lang="en-US" sz="1765"/>
                        <a:t>Sarah</a:t>
                      </a:r>
                      <a:endParaRPr/>
                    </a:p>
                  </a:txBody>
                  <a:tcPr marL="91450" marR="91450" marT="45725" marB="45725"/>
                </a:tc>
                <a:tc>
                  <a:txBody>
                    <a:bodyPr/>
                    <a:lstStyle/>
                    <a:p>
                      <a:pPr marL="0" marR="0" lvl="0" indent="0" algn="l" rtl="0">
                        <a:spcBef>
                          <a:spcPts val="0"/>
                        </a:spcBef>
                        <a:spcAft>
                          <a:spcPts val="0"/>
                        </a:spcAft>
                        <a:buNone/>
                      </a:pPr>
                      <a:r>
                        <a:rPr lang="en-US" sz="1765" b="1"/>
                        <a:t>null</a:t>
                      </a:r>
                      <a:endParaRPr/>
                    </a:p>
                  </a:txBody>
                  <a:tcPr marL="91450" marR="91450" marT="45725" marB="45725"/>
                </a:tc>
                <a:extLst>
                  <a:ext uri="{0D108BD9-81ED-4DB2-BD59-A6C34878D82A}">
                    <a16:rowId xmlns:a16="http://schemas.microsoft.com/office/drawing/2014/main" val="10001"/>
                  </a:ext>
                </a:extLst>
              </a:tr>
              <a:tr h="292275">
                <a:tc>
                  <a:txBody>
                    <a:bodyPr/>
                    <a:lstStyle/>
                    <a:p>
                      <a:pPr marL="0" marR="0" lvl="0" indent="0" algn="l" rtl="0">
                        <a:spcBef>
                          <a:spcPts val="0"/>
                        </a:spcBef>
                        <a:spcAft>
                          <a:spcPts val="0"/>
                        </a:spcAft>
                        <a:buNone/>
                      </a:pPr>
                      <a:r>
                        <a:rPr lang="en-US" sz="1765"/>
                        <a:t>2</a:t>
                      </a:r>
                      <a:endParaRPr/>
                    </a:p>
                  </a:txBody>
                  <a:tcPr marL="91450" marR="91450" marT="45725" marB="45725"/>
                </a:tc>
                <a:tc>
                  <a:txBody>
                    <a:bodyPr/>
                    <a:lstStyle/>
                    <a:p>
                      <a:pPr marL="0" marR="0" lvl="0" indent="0" algn="l" rtl="0">
                        <a:spcBef>
                          <a:spcPts val="0"/>
                        </a:spcBef>
                        <a:spcAft>
                          <a:spcPts val="0"/>
                        </a:spcAft>
                        <a:buNone/>
                      </a:pPr>
                      <a:r>
                        <a:rPr lang="en-US" sz="1765"/>
                        <a:t>Christopher</a:t>
                      </a:r>
                      <a:endParaRPr/>
                    </a:p>
                  </a:txBody>
                  <a:tcPr marL="91450" marR="91450" marT="45725" marB="45725"/>
                </a:tc>
                <a:tc>
                  <a:txBody>
                    <a:bodyPr/>
                    <a:lstStyle/>
                    <a:p>
                      <a:pPr marL="0" marR="0" lvl="0" indent="0" algn="l" rtl="0">
                        <a:spcBef>
                          <a:spcPts val="0"/>
                        </a:spcBef>
                        <a:spcAft>
                          <a:spcPts val="0"/>
                        </a:spcAft>
                        <a:buNone/>
                      </a:pPr>
                      <a:r>
                        <a:rPr lang="en-US" sz="1765"/>
                        <a:t>Seattle</a:t>
                      </a:r>
                      <a:endParaRPr/>
                    </a:p>
                  </a:txBody>
                  <a:tcPr marL="91450" marR="91450" marT="45725" marB="45725"/>
                </a:tc>
                <a:extLst>
                  <a:ext uri="{0D108BD9-81ED-4DB2-BD59-A6C34878D82A}">
                    <a16:rowId xmlns:a16="http://schemas.microsoft.com/office/drawing/2014/main" val="10002"/>
                  </a:ext>
                </a:extLst>
              </a:tr>
              <a:tr h="292275">
                <a:tc>
                  <a:txBody>
                    <a:bodyPr/>
                    <a:lstStyle/>
                    <a:p>
                      <a:pPr marL="0" marR="0" lvl="0" indent="0" algn="l" rtl="0">
                        <a:spcBef>
                          <a:spcPts val="0"/>
                        </a:spcBef>
                        <a:spcAft>
                          <a:spcPts val="0"/>
                        </a:spcAft>
                        <a:buNone/>
                      </a:pPr>
                      <a:r>
                        <a:rPr lang="en-US" sz="1765"/>
                        <a:t>3</a:t>
                      </a:r>
                      <a:endParaRPr/>
                    </a:p>
                  </a:txBody>
                  <a:tcPr marL="91450" marR="91450" marT="45725" marB="45725"/>
                </a:tc>
                <a:tc>
                  <a:txBody>
                    <a:bodyPr/>
                    <a:lstStyle/>
                    <a:p>
                      <a:pPr marL="0" marR="0" lvl="0" indent="0" algn="l" rtl="0">
                        <a:spcBef>
                          <a:spcPts val="0"/>
                        </a:spcBef>
                        <a:spcAft>
                          <a:spcPts val="0"/>
                        </a:spcAft>
                        <a:buNone/>
                      </a:pPr>
                      <a:r>
                        <a:rPr lang="en-US" sz="1765"/>
                        <a:t>Susan</a:t>
                      </a:r>
                      <a:endParaRPr/>
                    </a:p>
                  </a:txBody>
                  <a:tcPr marL="91450" marR="91450" marT="45725" marB="45725"/>
                </a:tc>
                <a:tc>
                  <a:txBody>
                    <a:bodyPr/>
                    <a:lstStyle/>
                    <a:p>
                      <a:pPr marL="0" marR="0" lvl="0" indent="0" algn="l" rtl="0">
                        <a:spcBef>
                          <a:spcPts val="0"/>
                        </a:spcBef>
                        <a:spcAft>
                          <a:spcPts val="0"/>
                        </a:spcAft>
                        <a:buNone/>
                      </a:pPr>
                      <a:r>
                        <a:rPr lang="en-US" sz="1765"/>
                        <a:t>Ottawa</a:t>
                      </a:r>
                      <a:endParaRPr/>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556304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3"/>
          <p:cNvSpPr txBox="1">
            <a:spLocks noGrp="1"/>
          </p:cNvSpPr>
          <p:nvPr>
            <p:ph type="title"/>
          </p:nvPr>
        </p:nvSpPr>
        <p:spPr>
          <a:xfrm>
            <a:off x="358570" y="206221"/>
            <a:ext cx="11474100" cy="89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700"/>
              <a:buFont typeface="Quattrocento Sans"/>
              <a:buNone/>
            </a:pPr>
            <a:r>
              <a:rPr lang="en-US"/>
              <a:t>连接 / 堆叠 DataFrames</a:t>
            </a:r>
            <a:endParaRPr/>
          </a:p>
          <a:p>
            <a:pPr marL="0" lvl="0" indent="0" algn="l" rtl="0">
              <a:lnSpc>
                <a:spcPct val="90000"/>
              </a:lnSpc>
              <a:spcBef>
                <a:spcPts val="0"/>
              </a:spcBef>
              <a:spcAft>
                <a:spcPts val="0"/>
              </a:spcAft>
              <a:buClr>
                <a:srgbClr val="0078D7"/>
              </a:buClr>
              <a:buSzPts val="4700"/>
              <a:buFont typeface="Quattrocento Sans"/>
              <a:buNone/>
            </a:pPr>
            <a:r>
              <a:rPr lang="en-US" sz="3605"/>
              <a:t>Concat / stack DataFrames</a:t>
            </a:r>
            <a:endParaRPr sz="3605"/>
          </a:p>
        </p:txBody>
      </p:sp>
      <p:sp>
        <p:nvSpPr>
          <p:cNvPr id="384" name="Google Shape;384;p43"/>
          <p:cNvSpPr txBox="1">
            <a:spLocks noGrp="1"/>
          </p:cNvSpPr>
          <p:nvPr>
            <p:ph type="body" idx="1"/>
          </p:nvPr>
        </p:nvSpPr>
        <p:spPr>
          <a:xfrm>
            <a:off x="3215392" y="1633928"/>
            <a:ext cx="8407500" cy="5081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2C6"/>
              </a:buClr>
              <a:buSzPts val="2880"/>
              <a:buNone/>
            </a:pPr>
            <a:r>
              <a:rPr lang="en-US" sz="3200"/>
              <a:t>连接 (垂直结合)</a:t>
            </a:r>
            <a:endParaRPr sz="3200"/>
          </a:p>
          <a:p>
            <a:pPr marL="0" lvl="0" indent="0" algn="l" rtl="0">
              <a:lnSpc>
                <a:spcPct val="90000"/>
              </a:lnSpc>
              <a:spcBef>
                <a:spcPts val="0"/>
              </a:spcBef>
              <a:spcAft>
                <a:spcPts val="0"/>
              </a:spcAft>
              <a:buClr>
                <a:srgbClr val="0072C6"/>
              </a:buClr>
              <a:buSzPts val="2880"/>
              <a:buNone/>
            </a:pPr>
            <a:r>
              <a:rPr lang="en-US" sz="3200"/>
              <a:t>Concat (combine vertically)</a:t>
            </a:r>
            <a:endParaRPr/>
          </a:p>
          <a:p>
            <a:pPr marL="0" lvl="1" indent="0" algn="l" rtl="0">
              <a:lnSpc>
                <a:spcPct val="90000"/>
              </a:lnSpc>
              <a:spcBef>
                <a:spcPts val="588"/>
              </a:spcBef>
              <a:spcAft>
                <a:spcPts val="0"/>
              </a:spcAft>
              <a:buClr>
                <a:schemeClr val="dk1"/>
              </a:buClr>
              <a:buSzPts val="1710"/>
              <a:buNone/>
            </a:pPr>
            <a:r>
              <a:rPr lang="en-US"/>
              <a:t>并非双边都需吻合</a:t>
            </a:r>
            <a:endParaRPr/>
          </a:p>
          <a:p>
            <a:pPr marL="0" lvl="1" indent="0" algn="l" rtl="0">
              <a:lnSpc>
                <a:spcPct val="90000"/>
              </a:lnSpc>
              <a:spcBef>
                <a:spcPts val="588"/>
              </a:spcBef>
              <a:spcAft>
                <a:spcPts val="0"/>
              </a:spcAft>
              <a:buClr>
                <a:schemeClr val="dk1"/>
              </a:buClr>
              <a:buSzPts val="1710"/>
              <a:buNone/>
            </a:pPr>
            <a:r>
              <a:rPr lang="en-US"/>
              <a:t>Not both sides must match</a:t>
            </a:r>
            <a:endParaRPr/>
          </a:p>
          <a:p>
            <a:pPr marL="0" lvl="0" indent="0" algn="l" rtl="0">
              <a:lnSpc>
                <a:spcPct val="90000"/>
              </a:lnSpc>
              <a:spcBef>
                <a:spcPts val="588"/>
              </a:spcBef>
              <a:spcAft>
                <a:spcPts val="0"/>
              </a:spcAft>
              <a:buClr>
                <a:srgbClr val="505050"/>
              </a:buClr>
              <a:buSzPts val="1620"/>
              <a:buNone/>
            </a:pPr>
            <a:r>
              <a:rPr lang="en-US" sz="1800">
                <a:solidFill>
                  <a:srgbClr val="505050"/>
                </a:solidFill>
                <a:latin typeface="Consolas"/>
                <a:ea typeface="Consolas"/>
                <a:cs typeface="Consolas"/>
                <a:sym typeface="Consolas"/>
              </a:rPr>
              <a:t>pd.concat([df1, df2], columns=[“Name”, “Locale”])</a:t>
            </a: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505050"/>
              </a:buClr>
              <a:buSzPts val="1620"/>
              <a:buNone/>
            </a:pP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505050"/>
              </a:buClr>
              <a:buSzPts val="1620"/>
              <a:buNone/>
            </a:pPr>
            <a:r>
              <a:rPr lang="en-US" sz="1800">
                <a:solidFill>
                  <a:srgbClr val="505050"/>
                </a:solidFill>
                <a:latin typeface="Consolas"/>
                <a:ea typeface="Consolas"/>
                <a:cs typeface="Consolas"/>
                <a:sym typeface="Consolas"/>
              </a:rPr>
              <a:t>其他参数</a:t>
            </a: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505050"/>
              </a:buClr>
              <a:buSzPts val="1620"/>
              <a:buNone/>
            </a:pPr>
            <a:r>
              <a:rPr lang="en-US" sz="1800">
                <a:solidFill>
                  <a:srgbClr val="505050"/>
                </a:solidFill>
                <a:latin typeface="Consolas"/>
                <a:ea typeface="Consolas"/>
                <a:cs typeface="Consolas"/>
                <a:sym typeface="Consolas"/>
              </a:rPr>
              <a:t>other variation:</a:t>
            </a: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505050"/>
              </a:buClr>
              <a:buSzPts val="1620"/>
              <a:buNone/>
            </a:pPr>
            <a:r>
              <a:rPr lang="en-US" sz="1800">
                <a:solidFill>
                  <a:srgbClr val="505050"/>
                </a:solidFill>
                <a:latin typeface="Consolas"/>
                <a:ea typeface="Consolas"/>
                <a:cs typeface="Consolas"/>
                <a:sym typeface="Consolas"/>
              </a:rPr>
              <a:t>axis: 0 = join row by row, 1 = join by column</a:t>
            </a: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505050"/>
              </a:buClr>
              <a:buSzPts val="1620"/>
              <a:buNone/>
            </a:pPr>
            <a:endParaRPr sz="1800">
              <a:solidFill>
                <a:srgbClr val="505050"/>
              </a:solidFill>
              <a:latin typeface="Consolas"/>
              <a:ea typeface="Consolas"/>
              <a:cs typeface="Consolas"/>
              <a:sym typeface="Consolas"/>
            </a:endParaRPr>
          </a:p>
          <a:p>
            <a:pPr marL="0" lvl="0" indent="0" algn="l" rtl="0">
              <a:spcBef>
                <a:spcPts val="588"/>
              </a:spcBef>
              <a:spcAft>
                <a:spcPts val="0"/>
              </a:spcAft>
              <a:buClr>
                <a:schemeClr val="dk1"/>
              </a:buClr>
              <a:buSzPts val="1620"/>
              <a:buFont typeface="Arial"/>
              <a:buNone/>
            </a:pPr>
            <a:r>
              <a:rPr lang="en-US" sz="1800">
                <a:solidFill>
                  <a:schemeClr val="dk1"/>
                </a:solidFill>
                <a:latin typeface="Consolas"/>
                <a:ea typeface="Consolas"/>
                <a:cs typeface="Consolas"/>
                <a:sym typeface="Consolas"/>
              </a:rPr>
              <a:t>join: inner / outer =&gt; 与之前提到的 join 相似</a:t>
            </a: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505050"/>
              </a:buClr>
              <a:buSzPts val="1620"/>
              <a:buNone/>
            </a:pPr>
            <a:r>
              <a:rPr lang="en-US" sz="1800">
                <a:solidFill>
                  <a:srgbClr val="505050"/>
                </a:solidFill>
                <a:latin typeface="Consolas"/>
                <a:ea typeface="Consolas"/>
                <a:cs typeface="Consolas"/>
                <a:sym typeface="Consolas"/>
              </a:rPr>
              <a:t>join: inner / outer =&gt; similar to join as mentioned before</a:t>
            </a:r>
            <a:endParaRPr sz="1800">
              <a:solidFill>
                <a:srgbClr val="505050"/>
              </a:solidFill>
              <a:latin typeface="Consolas"/>
              <a:ea typeface="Consolas"/>
              <a:cs typeface="Consolas"/>
              <a:sym typeface="Consolas"/>
            </a:endParaRPr>
          </a:p>
          <a:p>
            <a:pPr marL="0" lvl="1" indent="0" algn="l" rtl="0">
              <a:lnSpc>
                <a:spcPct val="90000"/>
              </a:lnSpc>
              <a:spcBef>
                <a:spcPts val="588"/>
              </a:spcBef>
              <a:spcAft>
                <a:spcPts val="0"/>
              </a:spcAft>
              <a:buClr>
                <a:schemeClr val="dk1"/>
              </a:buClr>
              <a:buSzPts val="1765"/>
              <a:buNone/>
            </a:pPr>
            <a:endParaRPr/>
          </a:p>
        </p:txBody>
      </p:sp>
      <p:graphicFrame>
        <p:nvGraphicFramePr>
          <p:cNvPr id="385" name="Google Shape;385;p43"/>
          <p:cNvGraphicFramePr/>
          <p:nvPr/>
        </p:nvGraphicFramePr>
        <p:xfrm>
          <a:off x="358570" y="1544125"/>
          <a:ext cx="2097775" cy="1802180"/>
        </p:xfrm>
        <a:graphic>
          <a:graphicData uri="http://schemas.openxmlformats.org/drawingml/2006/table">
            <a:tbl>
              <a:tblPr firstRow="1" bandRow="1">
                <a:noFill/>
              </a:tblPr>
              <a:tblGrid>
                <a:gridCol w="659350">
                  <a:extLst>
                    <a:ext uri="{9D8B030D-6E8A-4147-A177-3AD203B41FA5}">
                      <a16:colId xmlns:a16="http://schemas.microsoft.com/office/drawing/2014/main" val="20000"/>
                    </a:ext>
                  </a:extLst>
                </a:gridCol>
                <a:gridCol w="1438425">
                  <a:extLst>
                    <a:ext uri="{9D8B030D-6E8A-4147-A177-3AD203B41FA5}">
                      <a16:colId xmlns:a16="http://schemas.microsoft.com/office/drawing/2014/main" val="20001"/>
                    </a:ext>
                  </a:extLst>
                </a:gridCol>
              </a:tblGrid>
              <a:tr h="292275">
                <a:tc gridSpan="2">
                  <a:txBody>
                    <a:bodyPr/>
                    <a:lstStyle/>
                    <a:p>
                      <a:pPr marL="0" marR="0" lvl="0" indent="0" algn="ctr" rtl="0">
                        <a:spcBef>
                          <a:spcPts val="0"/>
                        </a:spcBef>
                        <a:spcAft>
                          <a:spcPts val="0"/>
                        </a:spcAft>
                        <a:buNone/>
                      </a:pPr>
                      <a:r>
                        <a:rPr lang="en-US" sz="1765" u="none" strike="noStrike" cap="none"/>
                        <a:t>df1</a:t>
                      </a:r>
                      <a:endParaRPr/>
                    </a:p>
                  </a:txBody>
                  <a:tcPr marL="91450" marR="91450" marT="45725" marB="45725"/>
                </a:tc>
                <a:tc hMerge="1">
                  <a:txBody>
                    <a:bodyPr/>
                    <a:lstStyle/>
                    <a:p>
                      <a:endParaRPr lang="en-TW"/>
                    </a:p>
                  </a:txBody>
                  <a:tcPr/>
                </a:tc>
                <a:extLst>
                  <a:ext uri="{0D108BD9-81ED-4DB2-BD59-A6C34878D82A}">
                    <a16:rowId xmlns:a16="http://schemas.microsoft.com/office/drawing/2014/main" val="10000"/>
                  </a:ext>
                </a:extLst>
              </a:tr>
              <a:tr h="292275">
                <a:tc>
                  <a:txBody>
                    <a:bodyPr/>
                    <a:lstStyle/>
                    <a:p>
                      <a:pPr marL="0" marR="0" lvl="0" indent="0" algn="l" rtl="0">
                        <a:spcBef>
                          <a:spcPts val="0"/>
                        </a:spcBef>
                        <a:spcAft>
                          <a:spcPts val="0"/>
                        </a:spcAft>
                        <a:buNone/>
                      </a:pPr>
                      <a:r>
                        <a:rPr lang="en-US" sz="1765" b="1" u="none" strike="noStrike" cap="none">
                          <a:solidFill>
                            <a:schemeClr val="lt1"/>
                          </a:solidFill>
                          <a:latin typeface="Quattrocento Sans"/>
                          <a:ea typeface="Quattrocento Sans"/>
                          <a:cs typeface="Quattrocento Sans"/>
                          <a:sym typeface="Quattrocento Sans"/>
                        </a:rPr>
                        <a:t>ID</a:t>
                      </a:r>
                      <a:endParaRPr/>
                    </a:p>
                  </a:txBody>
                  <a:tcPr marL="91450" marR="91450" marT="45725" marB="45725">
                    <a:solidFill>
                      <a:srgbClr val="0B5D0B"/>
                    </a:solidFill>
                  </a:tcPr>
                </a:tc>
                <a:tc>
                  <a:txBody>
                    <a:bodyPr/>
                    <a:lstStyle/>
                    <a:p>
                      <a:pPr marL="0" marR="0" lvl="0" indent="0" algn="l" rtl="0">
                        <a:spcBef>
                          <a:spcPts val="0"/>
                        </a:spcBef>
                        <a:spcAft>
                          <a:spcPts val="0"/>
                        </a:spcAft>
                        <a:buNone/>
                      </a:pPr>
                      <a:r>
                        <a:rPr lang="en-US" sz="1765" b="1">
                          <a:solidFill>
                            <a:schemeClr val="lt1"/>
                          </a:solidFill>
                          <a:latin typeface="Quattrocento Sans"/>
                          <a:ea typeface="Quattrocento Sans"/>
                          <a:cs typeface="Quattrocento Sans"/>
                          <a:sym typeface="Quattrocento Sans"/>
                        </a:rPr>
                        <a:t>Name</a:t>
                      </a:r>
                      <a:endParaRPr/>
                    </a:p>
                  </a:txBody>
                  <a:tcPr marL="91450" marR="91450" marT="45725" marB="45725">
                    <a:solidFill>
                      <a:srgbClr val="0B5D0B"/>
                    </a:solidFill>
                  </a:tcPr>
                </a:tc>
                <a:extLst>
                  <a:ext uri="{0D108BD9-81ED-4DB2-BD59-A6C34878D82A}">
                    <a16:rowId xmlns:a16="http://schemas.microsoft.com/office/drawing/2014/main" val="10001"/>
                  </a:ext>
                </a:extLst>
              </a:tr>
              <a:tr h="292275">
                <a:tc>
                  <a:txBody>
                    <a:bodyPr/>
                    <a:lstStyle/>
                    <a:p>
                      <a:pPr marL="0" marR="0" lvl="0" indent="0" algn="l" rtl="0">
                        <a:spcBef>
                          <a:spcPts val="0"/>
                        </a:spcBef>
                        <a:spcAft>
                          <a:spcPts val="0"/>
                        </a:spcAft>
                        <a:buNone/>
                      </a:pPr>
                      <a:r>
                        <a:rPr lang="en-US" sz="1765"/>
                        <a:t>1</a:t>
                      </a:r>
                      <a:endParaRPr/>
                    </a:p>
                  </a:txBody>
                  <a:tcPr marL="91450" marR="91450" marT="45725" marB="45725"/>
                </a:tc>
                <a:tc>
                  <a:txBody>
                    <a:bodyPr/>
                    <a:lstStyle/>
                    <a:p>
                      <a:pPr marL="0" marR="0" lvl="0" indent="0" algn="l" rtl="0">
                        <a:spcBef>
                          <a:spcPts val="0"/>
                        </a:spcBef>
                        <a:spcAft>
                          <a:spcPts val="0"/>
                        </a:spcAft>
                        <a:buNone/>
                      </a:pPr>
                      <a:r>
                        <a:rPr lang="en-US" sz="1765"/>
                        <a:t>Sarah</a:t>
                      </a:r>
                      <a:endParaRPr/>
                    </a:p>
                  </a:txBody>
                  <a:tcPr marL="91450" marR="91450" marT="45725" marB="45725"/>
                </a:tc>
                <a:extLst>
                  <a:ext uri="{0D108BD9-81ED-4DB2-BD59-A6C34878D82A}">
                    <a16:rowId xmlns:a16="http://schemas.microsoft.com/office/drawing/2014/main" val="10002"/>
                  </a:ext>
                </a:extLst>
              </a:tr>
              <a:tr h="292275">
                <a:tc>
                  <a:txBody>
                    <a:bodyPr/>
                    <a:lstStyle/>
                    <a:p>
                      <a:pPr marL="0" marR="0" lvl="0" indent="0" algn="l" rtl="0">
                        <a:spcBef>
                          <a:spcPts val="0"/>
                        </a:spcBef>
                        <a:spcAft>
                          <a:spcPts val="0"/>
                        </a:spcAft>
                        <a:buNone/>
                      </a:pPr>
                      <a:r>
                        <a:rPr lang="en-US" sz="1765"/>
                        <a:t>2</a:t>
                      </a:r>
                      <a:endParaRPr/>
                    </a:p>
                  </a:txBody>
                  <a:tcPr marL="91450" marR="91450" marT="45725" marB="45725"/>
                </a:tc>
                <a:tc>
                  <a:txBody>
                    <a:bodyPr/>
                    <a:lstStyle/>
                    <a:p>
                      <a:pPr marL="0" marR="0" lvl="0" indent="0" algn="l" rtl="0">
                        <a:spcBef>
                          <a:spcPts val="0"/>
                        </a:spcBef>
                        <a:spcAft>
                          <a:spcPts val="0"/>
                        </a:spcAft>
                        <a:buNone/>
                      </a:pPr>
                      <a:r>
                        <a:rPr lang="en-US" sz="1765"/>
                        <a:t>Christopher</a:t>
                      </a:r>
                      <a:endParaRPr/>
                    </a:p>
                  </a:txBody>
                  <a:tcPr marL="91450" marR="91450" marT="45725" marB="45725"/>
                </a:tc>
                <a:extLst>
                  <a:ext uri="{0D108BD9-81ED-4DB2-BD59-A6C34878D82A}">
                    <a16:rowId xmlns:a16="http://schemas.microsoft.com/office/drawing/2014/main" val="10003"/>
                  </a:ext>
                </a:extLst>
              </a:tr>
              <a:tr h="292275">
                <a:tc>
                  <a:txBody>
                    <a:bodyPr/>
                    <a:lstStyle/>
                    <a:p>
                      <a:pPr marL="0" marR="0" lvl="0" indent="0" algn="l" rtl="0">
                        <a:spcBef>
                          <a:spcPts val="0"/>
                        </a:spcBef>
                        <a:spcAft>
                          <a:spcPts val="0"/>
                        </a:spcAft>
                        <a:buNone/>
                      </a:pPr>
                      <a:r>
                        <a:rPr lang="en-US" sz="1765"/>
                        <a:t>3</a:t>
                      </a:r>
                      <a:endParaRPr/>
                    </a:p>
                  </a:txBody>
                  <a:tcPr marL="91450" marR="91450" marT="45725" marB="45725"/>
                </a:tc>
                <a:tc>
                  <a:txBody>
                    <a:bodyPr/>
                    <a:lstStyle/>
                    <a:p>
                      <a:pPr marL="0" marR="0" lvl="0" indent="0" algn="l" rtl="0">
                        <a:spcBef>
                          <a:spcPts val="0"/>
                        </a:spcBef>
                        <a:spcAft>
                          <a:spcPts val="0"/>
                        </a:spcAft>
                        <a:buNone/>
                      </a:pPr>
                      <a:r>
                        <a:rPr lang="en-US" sz="1765"/>
                        <a:t>Susan</a:t>
                      </a:r>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386" name="Google Shape;386;p43"/>
          <p:cNvGraphicFramePr/>
          <p:nvPr/>
        </p:nvGraphicFramePr>
        <p:xfrm>
          <a:off x="358570" y="4174760"/>
          <a:ext cx="2097775" cy="1802180"/>
        </p:xfrm>
        <a:graphic>
          <a:graphicData uri="http://schemas.openxmlformats.org/drawingml/2006/table">
            <a:tbl>
              <a:tblPr firstRow="1" bandRow="1">
                <a:noFill/>
              </a:tblPr>
              <a:tblGrid>
                <a:gridCol w="659350">
                  <a:extLst>
                    <a:ext uri="{9D8B030D-6E8A-4147-A177-3AD203B41FA5}">
                      <a16:colId xmlns:a16="http://schemas.microsoft.com/office/drawing/2014/main" val="20000"/>
                    </a:ext>
                  </a:extLst>
                </a:gridCol>
                <a:gridCol w="1438425">
                  <a:extLst>
                    <a:ext uri="{9D8B030D-6E8A-4147-A177-3AD203B41FA5}">
                      <a16:colId xmlns:a16="http://schemas.microsoft.com/office/drawing/2014/main" val="20001"/>
                    </a:ext>
                  </a:extLst>
                </a:gridCol>
              </a:tblGrid>
              <a:tr h="292275">
                <a:tc gridSpan="2">
                  <a:txBody>
                    <a:bodyPr/>
                    <a:lstStyle/>
                    <a:p>
                      <a:pPr marL="0" marR="0" lvl="0" indent="0" algn="ctr" rtl="0">
                        <a:spcBef>
                          <a:spcPts val="0"/>
                        </a:spcBef>
                        <a:spcAft>
                          <a:spcPts val="0"/>
                        </a:spcAft>
                        <a:buNone/>
                      </a:pPr>
                      <a:r>
                        <a:rPr lang="en-US" sz="1765"/>
                        <a:t>df2</a:t>
                      </a:r>
                      <a:endParaRPr/>
                    </a:p>
                  </a:txBody>
                  <a:tcPr marL="91450" marR="91450" marT="45725" marB="45725"/>
                </a:tc>
                <a:tc hMerge="1">
                  <a:txBody>
                    <a:bodyPr/>
                    <a:lstStyle/>
                    <a:p>
                      <a:endParaRPr lang="en-TW"/>
                    </a:p>
                  </a:txBody>
                  <a:tcPr/>
                </a:tc>
                <a:extLst>
                  <a:ext uri="{0D108BD9-81ED-4DB2-BD59-A6C34878D82A}">
                    <a16:rowId xmlns:a16="http://schemas.microsoft.com/office/drawing/2014/main" val="10000"/>
                  </a:ext>
                </a:extLst>
              </a:tr>
              <a:tr h="292275">
                <a:tc>
                  <a:txBody>
                    <a:bodyPr/>
                    <a:lstStyle/>
                    <a:p>
                      <a:pPr marL="0" marR="0" lvl="0" indent="0" algn="l" rtl="0">
                        <a:spcBef>
                          <a:spcPts val="0"/>
                        </a:spcBef>
                        <a:spcAft>
                          <a:spcPts val="0"/>
                        </a:spcAft>
                        <a:buNone/>
                      </a:pPr>
                      <a:r>
                        <a:rPr lang="en-US" sz="1765" b="1">
                          <a:solidFill>
                            <a:schemeClr val="lt1"/>
                          </a:solidFill>
                          <a:latin typeface="Quattrocento Sans"/>
                          <a:ea typeface="Quattrocento Sans"/>
                          <a:cs typeface="Quattrocento Sans"/>
                          <a:sym typeface="Quattrocento Sans"/>
                        </a:rPr>
                        <a:t>ID</a:t>
                      </a:r>
                      <a:endParaRPr/>
                    </a:p>
                  </a:txBody>
                  <a:tcPr marL="91450" marR="91450" marT="45725" marB="45725">
                    <a:solidFill>
                      <a:srgbClr val="0B5D0B"/>
                    </a:solidFill>
                  </a:tcPr>
                </a:tc>
                <a:tc>
                  <a:txBody>
                    <a:bodyPr/>
                    <a:lstStyle/>
                    <a:p>
                      <a:pPr marL="0" marR="0" lvl="0" indent="0" algn="l" rtl="0">
                        <a:spcBef>
                          <a:spcPts val="0"/>
                        </a:spcBef>
                        <a:spcAft>
                          <a:spcPts val="0"/>
                        </a:spcAft>
                        <a:buNone/>
                      </a:pPr>
                      <a:r>
                        <a:rPr lang="en-US" sz="1765" b="1">
                          <a:solidFill>
                            <a:schemeClr val="lt1"/>
                          </a:solidFill>
                          <a:latin typeface="Quattrocento Sans"/>
                          <a:ea typeface="Quattrocento Sans"/>
                          <a:cs typeface="Quattrocento Sans"/>
                          <a:sym typeface="Quattrocento Sans"/>
                        </a:rPr>
                        <a:t>Locale</a:t>
                      </a:r>
                      <a:endParaRPr/>
                    </a:p>
                  </a:txBody>
                  <a:tcPr marL="91450" marR="91450" marT="45725" marB="45725">
                    <a:solidFill>
                      <a:srgbClr val="0B5D0B"/>
                    </a:solidFill>
                  </a:tcPr>
                </a:tc>
                <a:extLst>
                  <a:ext uri="{0D108BD9-81ED-4DB2-BD59-A6C34878D82A}">
                    <a16:rowId xmlns:a16="http://schemas.microsoft.com/office/drawing/2014/main" val="10001"/>
                  </a:ext>
                </a:extLst>
              </a:tr>
              <a:tr h="292275">
                <a:tc>
                  <a:txBody>
                    <a:bodyPr/>
                    <a:lstStyle/>
                    <a:p>
                      <a:pPr marL="0" marR="0" lvl="0" indent="0" algn="l" rtl="0">
                        <a:spcBef>
                          <a:spcPts val="0"/>
                        </a:spcBef>
                        <a:spcAft>
                          <a:spcPts val="0"/>
                        </a:spcAft>
                        <a:buNone/>
                      </a:pPr>
                      <a:r>
                        <a:rPr lang="en-US" sz="1765"/>
                        <a:t>2</a:t>
                      </a:r>
                      <a:endParaRPr/>
                    </a:p>
                  </a:txBody>
                  <a:tcPr marL="91450" marR="91450" marT="45725" marB="45725"/>
                </a:tc>
                <a:tc>
                  <a:txBody>
                    <a:bodyPr/>
                    <a:lstStyle/>
                    <a:p>
                      <a:pPr marL="0" marR="0" lvl="0" indent="0" algn="l" rtl="0">
                        <a:spcBef>
                          <a:spcPts val="0"/>
                        </a:spcBef>
                        <a:spcAft>
                          <a:spcPts val="0"/>
                        </a:spcAft>
                        <a:buNone/>
                      </a:pPr>
                      <a:r>
                        <a:rPr lang="en-US" sz="1765"/>
                        <a:t>Seattle</a:t>
                      </a:r>
                      <a:endParaRPr/>
                    </a:p>
                  </a:txBody>
                  <a:tcPr marL="91450" marR="91450" marT="45725" marB="45725"/>
                </a:tc>
                <a:extLst>
                  <a:ext uri="{0D108BD9-81ED-4DB2-BD59-A6C34878D82A}">
                    <a16:rowId xmlns:a16="http://schemas.microsoft.com/office/drawing/2014/main" val="10002"/>
                  </a:ext>
                </a:extLst>
              </a:tr>
              <a:tr h="292275">
                <a:tc>
                  <a:txBody>
                    <a:bodyPr/>
                    <a:lstStyle/>
                    <a:p>
                      <a:pPr marL="0" marR="0" lvl="0" indent="0" algn="l" rtl="0">
                        <a:spcBef>
                          <a:spcPts val="0"/>
                        </a:spcBef>
                        <a:spcAft>
                          <a:spcPts val="0"/>
                        </a:spcAft>
                        <a:buNone/>
                      </a:pPr>
                      <a:r>
                        <a:rPr lang="en-US" sz="1765"/>
                        <a:t>3</a:t>
                      </a:r>
                      <a:endParaRPr/>
                    </a:p>
                  </a:txBody>
                  <a:tcPr marL="91450" marR="91450" marT="45725" marB="45725"/>
                </a:tc>
                <a:tc>
                  <a:txBody>
                    <a:bodyPr/>
                    <a:lstStyle/>
                    <a:p>
                      <a:pPr marL="0" marR="0" lvl="0" indent="0" algn="l" rtl="0">
                        <a:spcBef>
                          <a:spcPts val="0"/>
                        </a:spcBef>
                        <a:spcAft>
                          <a:spcPts val="0"/>
                        </a:spcAft>
                        <a:buNone/>
                      </a:pPr>
                      <a:r>
                        <a:rPr lang="en-US" sz="1765"/>
                        <a:t>Ottawa</a:t>
                      </a:r>
                      <a:endParaRPr/>
                    </a:p>
                  </a:txBody>
                  <a:tcPr marL="91450" marR="91450" marT="45725" marB="45725"/>
                </a:tc>
                <a:extLst>
                  <a:ext uri="{0D108BD9-81ED-4DB2-BD59-A6C34878D82A}">
                    <a16:rowId xmlns:a16="http://schemas.microsoft.com/office/drawing/2014/main" val="10003"/>
                  </a:ext>
                </a:extLst>
              </a:tr>
              <a:tr h="292275">
                <a:tc>
                  <a:txBody>
                    <a:bodyPr/>
                    <a:lstStyle/>
                    <a:p>
                      <a:pPr marL="0" marR="0" lvl="0" indent="0" algn="l" rtl="0">
                        <a:spcBef>
                          <a:spcPts val="0"/>
                        </a:spcBef>
                        <a:spcAft>
                          <a:spcPts val="0"/>
                        </a:spcAft>
                        <a:buNone/>
                      </a:pPr>
                      <a:r>
                        <a:rPr lang="en-US" sz="1765"/>
                        <a:t>4</a:t>
                      </a:r>
                      <a:endParaRPr/>
                    </a:p>
                  </a:txBody>
                  <a:tcPr marL="91450" marR="91450" marT="45725" marB="45725"/>
                </a:tc>
                <a:tc>
                  <a:txBody>
                    <a:bodyPr/>
                    <a:lstStyle/>
                    <a:p>
                      <a:pPr marL="0" marR="0" lvl="0" indent="0" algn="l" rtl="0">
                        <a:spcBef>
                          <a:spcPts val="0"/>
                        </a:spcBef>
                        <a:spcAft>
                          <a:spcPts val="0"/>
                        </a:spcAft>
                        <a:buNone/>
                      </a:pPr>
                      <a:r>
                        <a:rPr lang="en-US" sz="1765"/>
                        <a:t>San Diego</a:t>
                      </a:r>
                      <a:endParaRPr/>
                    </a:p>
                  </a:txBody>
                  <a:tcPr marL="91450" marR="91450" marT="45725" marB="45725"/>
                </a:tc>
                <a:extLst>
                  <a:ext uri="{0D108BD9-81ED-4DB2-BD59-A6C34878D82A}">
                    <a16:rowId xmlns:a16="http://schemas.microsoft.com/office/drawing/2014/main" val="10004"/>
                  </a:ext>
                </a:extLst>
              </a:tr>
            </a:tbl>
          </a:graphicData>
        </a:graphic>
      </p:graphicFrame>
      <p:graphicFrame>
        <p:nvGraphicFramePr>
          <p:cNvPr id="387" name="Google Shape;387;p43"/>
          <p:cNvGraphicFramePr/>
          <p:nvPr/>
        </p:nvGraphicFramePr>
        <p:xfrm>
          <a:off x="8795954" y="585808"/>
          <a:ext cx="3264525" cy="1441744"/>
        </p:xfrm>
        <a:graphic>
          <a:graphicData uri="http://schemas.openxmlformats.org/drawingml/2006/table">
            <a:tbl>
              <a:tblPr firstRow="1" bandRow="1">
                <a:noFill/>
              </a:tblPr>
              <a:tblGrid>
                <a:gridCol w="608700">
                  <a:extLst>
                    <a:ext uri="{9D8B030D-6E8A-4147-A177-3AD203B41FA5}">
                      <a16:colId xmlns:a16="http://schemas.microsoft.com/office/drawing/2014/main" val="20000"/>
                    </a:ext>
                  </a:extLst>
                </a:gridCol>
                <a:gridCol w="1451625">
                  <a:extLst>
                    <a:ext uri="{9D8B030D-6E8A-4147-A177-3AD203B41FA5}">
                      <a16:colId xmlns:a16="http://schemas.microsoft.com/office/drawing/2014/main" val="20001"/>
                    </a:ext>
                  </a:extLst>
                </a:gridCol>
                <a:gridCol w="1204200">
                  <a:extLst>
                    <a:ext uri="{9D8B030D-6E8A-4147-A177-3AD203B41FA5}">
                      <a16:colId xmlns:a16="http://schemas.microsoft.com/office/drawing/2014/main" val="20002"/>
                    </a:ext>
                  </a:extLst>
                </a:gridCol>
              </a:tblGrid>
              <a:tr h="292275">
                <a:tc>
                  <a:txBody>
                    <a:bodyPr/>
                    <a:lstStyle/>
                    <a:p>
                      <a:pPr marL="0" marR="0" lvl="0" indent="0" algn="l" rtl="0">
                        <a:spcBef>
                          <a:spcPts val="0"/>
                        </a:spcBef>
                        <a:spcAft>
                          <a:spcPts val="0"/>
                        </a:spcAft>
                        <a:buNone/>
                      </a:pPr>
                      <a:r>
                        <a:rPr lang="en-US" sz="1765"/>
                        <a:t>ID</a:t>
                      </a:r>
                      <a:endParaRPr/>
                    </a:p>
                  </a:txBody>
                  <a:tcPr marL="91450" marR="91450" marT="45725" marB="45725"/>
                </a:tc>
                <a:tc>
                  <a:txBody>
                    <a:bodyPr/>
                    <a:lstStyle/>
                    <a:p>
                      <a:pPr marL="0" marR="0" lvl="0" indent="0" algn="l" rtl="0">
                        <a:spcBef>
                          <a:spcPts val="0"/>
                        </a:spcBef>
                        <a:spcAft>
                          <a:spcPts val="0"/>
                        </a:spcAft>
                        <a:buNone/>
                      </a:pPr>
                      <a:r>
                        <a:rPr lang="en-US" sz="1765"/>
                        <a:t>Name</a:t>
                      </a:r>
                      <a:endParaRPr/>
                    </a:p>
                  </a:txBody>
                  <a:tcPr marL="91450" marR="91450" marT="45725" marB="45725"/>
                </a:tc>
                <a:tc>
                  <a:txBody>
                    <a:bodyPr/>
                    <a:lstStyle/>
                    <a:p>
                      <a:pPr marL="0" marR="0" lvl="0" indent="0" algn="l" rtl="0">
                        <a:spcBef>
                          <a:spcPts val="0"/>
                        </a:spcBef>
                        <a:spcAft>
                          <a:spcPts val="0"/>
                        </a:spcAft>
                        <a:buNone/>
                      </a:pPr>
                      <a:r>
                        <a:rPr lang="en-US" sz="1765"/>
                        <a:t>Locale</a:t>
                      </a:r>
                      <a:endParaRPr/>
                    </a:p>
                  </a:txBody>
                  <a:tcPr marL="91450" marR="91450" marT="45725" marB="45725"/>
                </a:tc>
                <a:extLst>
                  <a:ext uri="{0D108BD9-81ED-4DB2-BD59-A6C34878D82A}">
                    <a16:rowId xmlns:a16="http://schemas.microsoft.com/office/drawing/2014/main" val="10000"/>
                  </a:ext>
                </a:extLst>
              </a:tr>
              <a:tr h="292275">
                <a:tc>
                  <a:txBody>
                    <a:bodyPr/>
                    <a:lstStyle/>
                    <a:p>
                      <a:pPr marL="0" marR="0" lvl="0" indent="0" algn="l" rtl="0">
                        <a:spcBef>
                          <a:spcPts val="0"/>
                        </a:spcBef>
                        <a:spcAft>
                          <a:spcPts val="0"/>
                        </a:spcAft>
                        <a:buNone/>
                      </a:pPr>
                      <a:r>
                        <a:rPr lang="en-US" sz="1765"/>
                        <a:t>1</a:t>
                      </a:r>
                      <a:endParaRPr/>
                    </a:p>
                  </a:txBody>
                  <a:tcPr marL="91450" marR="91450" marT="45725" marB="45725"/>
                </a:tc>
                <a:tc>
                  <a:txBody>
                    <a:bodyPr/>
                    <a:lstStyle/>
                    <a:p>
                      <a:pPr marL="0" marR="0" lvl="0" indent="0" algn="l" rtl="0">
                        <a:spcBef>
                          <a:spcPts val="0"/>
                        </a:spcBef>
                        <a:spcAft>
                          <a:spcPts val="0"/>
                        </a:spcAft>
                        <a:buNone/>
                      </a:pPr>
                      <a:r>
                        <a:rPr lang="en-US" sz="1765"/>
                        <a:t>Sarah</a:t>
                      </a:r>
                      <a:endParaRPr/>
                    </a:p>
                  </a:txBody>
                  <a:tcPr marL="91450" marR="91450" marT="45725" marB="45725"/>
                </a:tc>
                <a:tc>
                  <a:txBody>
                    <a:bodyPr/>
                    <a:lstStyle/>
                    <a:p>
                      <a:pPr marL="0" marR="0" lvl="0" indent="0" algn="l" rtl="0">
                        <a:spcBef>
                          <a:spcPts val="0"/>
                        </a:spcBef>
                        <a:spcAft>
                          <a:spcPts val="0"/>
                        </a:spcAft>
                        <a:buNone/>
                      </a:pPr>
                      <a:r>
                        <a:rPr lang="en-US" sz="1765" b="1"/>
                        <a:t>null</a:t>
                      </a:r>
                      <a:endParaRPr/>
                    </a:p>
                  </a:txBody>
                  <a:tcPr marL="91450" marR="91450" marT="45725" marB="45725"/>
                </a:tc>
                <a:extLst>
                  <a:ext uri="{0D108BD9-81ED-4DB2-BD59-A6C34878D82A}">
                    <a16:rowId xmlns:a16="http://schemas.microsoft.com/office/drawing/2014/main" val="10001"/>
                  </a:ext>
                </a:extLst>
              </a:tr>
              <a:tr h="292275">
                <a:tc>
                  <a:txBody>
                    <a:bodyPr/>
                    <a:lstStyle/>
                    <a:p>
                      <a:pPr marL="0" marR="0" lvl="0" indent="0" algn="l" rtl="0">
                        <a:spcBef>
                          <a:spcPts val="0"/>
                        </a:spcBef>
                        <a:spcAft>
                          <a:spcPts val="0"/>
                        </a:spcAft>
                        <a:buNone/>
                      </a:pPr>
                      <a:r>
                        <a:rPr lang="en-US" sz="1765"/>
                        <a:t>2</a:t>
                      </a:r>
                      <a:endParaRPr/>
                    </a:p>
                  </a:txBody>
                  <a:tcPr marL="91450" marR="91450" marT="45725" marB="45725"/>
                </a:tc>
                <a:tc>
                  <a:txBody>
                    <a:bodyPr/>
                    <a:lstStyle/>
                    <a:p>
                      <a:pPr marL="0" marR="0" lvl="0" indent="0" algn="l" rtl="0">
                        <a:spcBef>
                          <a:spcPts val="0"/>
                        </a:spcBef>
                        <a:spcAft>
                          <a:spcPts val="0"/>
                        </a:spcAft>
                        <a:buNone/>
                      </a:pPr>
                      <a:r>
                        <a:rPr lang="en-US" sz="1765"/>
                        <a:t>Christopher</a:t>
                      </a:r>
                      <a:endParaRPr/>
                    </a:p>
                  </a:txBody>
                  <a:tcPr marL="91450" marR="91450" marT="45725" marB="45725"/>
                </a:tc>
                <a:tc>
                  <a:txBody>
                    <a:bodyPr/>
                    <a:lstStyle/>
                    <a:p>
                      <a:pPr marL="0" marR="0" lvl="0" indent="0" algn="l" rtl="0">
                        <a:spcBef>
                          <a:spcPts val="0"/>
                        </a:spcBef>
                        <a:spcAft>
                          <a:spcPts val="0"/>
                        </a:spcAft>
                        <a:buNone/>
                      </a:pPr>
                      <a:r>
                        <a:rPr lang="en-US" sz="1765"/>
                        <a:t>Seattle</a:t>
                      </a:r>
                      <a:endParaRPr/>
                    </a:p>
                  </a:txBody>
                  <a:tcPr marL="91450" marR="91450" marT="45725" marB="45725"/>
                </a:tc>
                <a:extLst>
                  <a:ext uri="{0D108BD9-81ED-4DB2-BD59-A6C34878D82A}">
                    <a16:rowId xmlns:a16="http://schemas.microsoft.com/office/drawing/2014/main" val="10002"/>
                  </a:ext>
                </a:extLst>
              </a:tr>
              <a:tr h="292275">
                <a:tc>
                  <a:txBody>
                    <a:bodyPr/>
                    <a:lstStyle/>
                    <a:p>
                      <a:pPr marL="0" marR="0" lvl="0" indent="0" algn="l" rtl="0">
                        <a:spcBef>
                          <a:spcPts val="0"/>
                        </a:spcBef>
                        <a:spcAft>
                          <a:spcPts val="0"/>
                        </a:spcAft>
                        <a:buNone/>
                      </a:pPr>
                      <a:r>
                        <a:rPr lang="en-US" sz="1765"/>
                        <a:t>3</a:t>
                      </a:r>
                      <a:endParaRPr/>
                    </a:p>
                  </a:txBody>
                  <a:tcPr marL="91450" marR="91450" marT="45725" marB="45725"/>
                </a:tc>
                <a:tc>
                  <a:txBody>
                    <a:bodyPr/>
                    <a:lstStyle/>
                    <a:p>
                      <a:pPr marL="0" marR="0" lvl="0" indent="0" algn="l" rtl="0">
                        <a:spcBef>
                          <a:spcPts val="0"/>
                        </a:spcBef>
                        <a:spcAft>
                          <a:spcPts val="0"/>
                        </a:spcAft>
                        <a:buNone/>
                      </a:pPr>
                      <a:r>
                        <a:rPr lang="en-US" sz="1765"/>
                        <a:t>Susan</a:t>
                      </a:r>
                      <a:endParaRPr/>
                    </a:p>
                  </a:txBody>
                  <a:tcPr marL="91450" marR="91450" marT="45725" marB="45725"/>
                </a:tc>
                <a:tc>
                  <a:txBody>
                    <a:bodyPr/>
                    <a:lstStyle/>
                    <a:p>
                      <a:pPr marL="0" marR="0" lvl="0" indent="0" algn="l" rtl="0">
                        <a:spcBef>
                          <a:spcPts val="0"/>
                        </a:spcBef>
                        <a:spcAft>
                          <a:spcPts val="0"/>
                        </a:spcAft>
                        <a:buNone/>
                      </a:pPr>
                      <a:r>
                        <a:rPr lang="en-US" sz="1765"/>
                        <a:t>Ottawa</a:t>
                      </a:r>
                      <a:endParaRPr/>
                    </a:p>
                  </a:txBody>
                  <a:tcPr marL="91450" marR="91450" marT="45725" marB="45725"/>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692728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4"/>
          <p:cNvSpPr txBox="1">
            <a:spLocks noGrp="1"/>
          </p:cNvSpPr>
          <p:nvPr>
            <p:ph type="title"/>
          </p:nvPr>
        </p:nvSpPr>
        <p:spPr>
          <a:xfrm>
            <a:off x="358570" y="358621"/>
            <a:ext cx="11474100" cy="89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700"/>
              <a:buFont typeface="Quattrocento Sans"/>
              <a:buNone/>
            </a:pPr>
            <a:r>
              <a:rPr lang="en-US"/>
              <a:t>Groupby</a:t>
            </a:r>
            <a:endParaRPr/>
          </a:p>
          <a:p>
            <a:pPr marL="0" lvl="0" indent="0" algn="l" rtl="0">
              <a:lnSpc>
                <a:spcPct val="90000"/>
              </a:lnSpc>
              <a:spcBef>
                <a:spcPts val="0"/>
              </a:spcBef>
              <a:spcAft>
                <a:spcPts val="0"/>
              </a:spcAft>
              <a:buClr>
                <a:srgbClr val="0078D7"/>
              </a:buClr>
              <a:buSzPts val="4700"/>
              <a:buFont typeface="Quattrocento Sans"/>
              <a:buNone/>
            </a:pPr>
            <a:endParaRPr/>
          </a:p>
        </p:txBody>
      </p:sp>
      <p:sp>
        <p:nvSpPr>
          <p:cNvPr id="394" name="Google Shape;394;p44"/>
          <p:cNvSpPr txBox="1">
            <a:spLocks noGrp="1"/>
          </p:cNvSpPr>
          <p:nvPr>
            <p:ph type="body" idx="1"/>
          </p:nvPr>
        </p:nvSpPr>
        <p:spPr>
          <a:xfrm>
            <a:off x="584200" y="1413625"/>
            <a:ext cx="11025300" cy="5081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2C6"/>
              </a:buClr>
              <a:buSzPts val="2880"/>
              <a:buNone/>
            </a:pPr>
            <a:r>
              <a:rPr lang="en-US" sz="3200"/>
              <a:t>Groupby (Split -&gt; Apply -&gt; Combine)</a:t>
            </a:r>
            <a:endParaRPr/>
          </a:p>
          <a:p>
            <a:pPr marL="0" lvl="1" indent="0" algn="l" rtl="0">
              <a:spcBef>
                <a:spcPts val="588"/>
              </a:spcBef>
              <a:spcAft>
                <a:spcPts val="0"/>
              </a:spcAft>
              <a:buClr>
                <a:schemeClr val="dk1"/>
              </a:buClr>
              <a:buSzPts val="1710"/>
              <a:buNone/>
            </a:pPr>
            <a:r>
              <a:rPr lang="en-US"/>
              <a:t>并非双边都需吻合</a:t>
            </a:r>
            <a:endParaRPr/>
          </a:p>
          <a:p>
            <a:pPr marL="0" lvl="1" indent="0" algn="l" rtl="0">
              <a:lnSpc>
                <a:spcPct val="90000"/>
              </a:lnSpc>
              <a:spcBef>
                <a:spcPts val="588"/>
              </a:spcBef>
              <a:spcAft>
                <a:spcPts val="0"/>
              </a:spcAft>
              <a:buClr>
                <a:schemeClr val="dk1"/>
              </a:buClr>
              <a:buSzPts val="1710"/>
              <a:buNone/>
            </a:pPr>
            <a:r>
              <a:rPr lang="en-US" sz="1761"/>
              <a:t>Not both sides must match</a:t>
            </a:r>
            <a:endParaRPr sz="16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505050"/>
              </a:buClr>
              <a:buSzPts val="1620"/>
              <a:buNone/>
            </a:pPr>
            <a:r>
              <a:rPr lang="en-US" sz="1800">
                <a:solidFill>
                  <a:srgbClr val="505050"/>
                </a:solidFill>
                <a:latin typeface="Consolas"/>
                <a:ea typeface="Consolas"/>
                <a:cs typeface="Consolas"/>
                <a:sym typeface="Consolas"/>
              </a:rPr>
              <a:t>group = df.groupby(“column”).agg(“min”)</a:t>
            </a: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505050"/>
              </a:buClr>
              <a:buSzPts val="1620"/>
              <a:buNone/>
            </a:pP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505050"/>
              </a:buClr>
              <a:buSzPts val="1620"/>
              <a:buNone/>
            </a:pPr>
            <a:r>
              <a:rPr lang="en-US" sz="1800">
                <a:solidFill>
                  <a:srgbClr val="505050"/>
                </a:solidFill>
                <a:latin typeface="Consolas"/>
                <a:ea typeface="Consolas"/>
                <a:cs typeface="Consolas"/>
                <a:sym typeface="Consolas"/>
              </a:rPr>
              <a:t>切分你指定的数据至不同组</a:t>
            </a: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0072C6"/>
              </a:buClr>
              <a:buSzPts val="2471"/>
              <a:buNone/>
            </a:pPr>
            <a:r>
              <a:rPr lang="en-US" sz="1400">
                <a:solidFill>
                  <a:srgbClr val="505050"/>
                </a:solidFill>
                <a:latin typeface="Consolas"/>
                <a:ea typeface="Consolas"/>
                <a:cs typeface="Consolas"/>
                <a:sym typeface="Consolas"/>
              </a:rPr>
              <a:t>This </a:t>
            </a:r>
            <a:r>
              <a:rPr lang="en-US" sz="1400" b="1">
                <a:solidFill>
                  <a:srgbClr val="505050"/>
                </a:solidFill>
                <a:latin typeface="Consolas"/>
                <a:ea typeface="Consolas"/>
                <a:cs typeface="Consolas"/>
                <a:sym typeface="Consolas"/>
              </a:rPr>
              <a:t>splits</a:t>
            </a:r>
            <a:r>
              <a:rPr lang="en-US" sz="1400">
                <a:solidFill>
                  <a:srgbClr val="505050"/>
                </a:solidFill>
                <a:latin typeface="Consolas"/>
                <a:ea typeface="Consolas"/>
                <a:cs typeface="Consolas"/>
                <a:sym typeface="Consolas"/>
              </a:rPr>
              <a:t> the data based-on the data you specified into groups</a:t>
            </a:r>
            <a:endParaRPr sz="14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0072C6"/>
              </a:buClr>
              <a:buSzPts val="2471"/>
              <a:buNone/>
            </a:pPr>
            <a:endParaRPr sz="14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0072C6"/>
              </a:buClr>
              <a:buSzPts val="2471"/>
              <a:buNone/>
            </a:pPr>
            <a:r>
              <a:rPr lang="en-US" sz="1800">
                <a:solidFill>
                  <a:srgbClr val="505050"/>
                </a:solidFill>
                <a:latin typeface="Consolas"/>
                <a:ea typeface="Consolas"/>
                <a:cs typeface="Consolas"/>
                <a:sym typeface="Consolas"/>
              </a:rPr>
              <a:t>接着你可以将函数应用在各组上，例如：mean(), max() 或是某些更复杂的函数 lambda function</a:t>
            </a:r>
            <a:endParaRPr sz="18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0072C6"/>
              </a:buClr>
              <a:buSzPts val="2471"/>
              <a:buNone/>
            </a:pPr>
            <a:r>
              <a:rPr lang="en-US" sz="1400">
                <a:solidFill>
                  <a:srgbClr val="505050"/>
                </a:solidFill>
                <a:latin typeface="Consolas"/>
                <a:ea typeface="Consolas"/>
                <a:cs typeface="Consolas"/>
                <a:sym typeface="Consolas"/>
              </a:rPr>
              <a:t>Then you can </a:t>
            </a:r>
            <a:r>
              <a:rPr lang="en-US" sz="1400" b="1">
                <a:solidFill>
                  <a:srgbClr val="505050"/>
                </a:solidFill>
                <a:latin typeface="Consolas"/>
                <a:ea typeface="Consolas"/>
                <a:cs typeface="Consolas"/>
                <a:sym typeface="Consolas"/>
              </a:rPr>
              <a:t>apply</a:t>
            </a:r>
            <a:r>
              <a:rPr lang="en-US" sz="1400">
                <a:solidFill>
                  <a:srgbClr val="505050"/>
                </a:solidFill>
                <a:latin typeface="Consolas"/>
                <a:ea typeface="Consolas"/>
                <a:cs typeface="Consolas"/>
                <a:sym typeface="Consolas"/>
              </a:rPr>
              <a:t> a function (i.e. mean(), max() or something more complex i.e lambda function) on the groups</a:t>
            </a:r>
            <a:endParaRPr sz="14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0072C6"/>
              </a:buClr>
              <a:buSzPts val="2471"/>
              <a:buNone/>
            </a:pPr>
            <a:endParaRPr sz="1400">
              <a:solidFill>
                <a:srgbClr val="505050"/>
              </a:solidFill>
              <a:latin typeface="Consolas"/>
              <a:ea typeface="Consolas"/>
              <a:cs typeface="Consolas"/>
              <a:sym typeface="Consolas"/>
            </a:endParaRPr>
          </a:p>
          <a:p>
            <a:pPr marL="0" lvl="0" indent="0" algn="l" rtl="0">
              <a:lnSpc>
                <a:spcPct val="90000"/>
              </a:lnSpc>
              <a:spcBef>
                <a:spcPts val="588"/>
              </a:spcBef>
              <a:spcAft>
                <a:spcPts val="0"/>
              </a:spcAft>
              <a:buClr>
                <a:srgbClr val="0072C6"/>
              </a:buClr>
              <a:buSzPts val="2471"/>
              <a:buNone/>
            </a:pPr>
            <a:r>
              <a:rPr lang="en-US" sz="1800">
                <a:solidFill>
                  <a:srgbClr val="505050"/>
                </a:solidFill>
                <a:latin typeface="Consolas"/>
                <a:ea typeface="Consolas"/>
                <a:cs typeface="Consolas"/>
                <a:sym typeface="Consolas"/>
              </a:rPr>
              <a:t>你可以在结合而成的dataframe，基于各组呼叫分析函数或查看结果</a:t>
            </a:r>
            <a:endParaRPr/>
          </a:p>
          <a:p>
            <a:pPr marL="0" lvl="1" indent="0" algn="l" rtl="0">
              <a:lnSpc>
                <a:spcPct val="90000"/>
              </a:lnSpc>
              <a:spcBef>
                <a:spcPts val="588"/>
              </a:spcBef>
              <a:spcAft>
                <a:spcPts val="0"/>
              </a:spcAft>
              <a:buClr>
                <a:srgbClr val="505050"/>
              </a:buClr>
              <a:buSzPts val="1620"/>
              <a:buNone/>
            </a:pPr>
            <a:r>
              <a:rPr lang="en-US" sz="1400"/>
              <a:t>You can then see the analytic function or result based on each group in a </a:t>
            </a:r>
            <a:r>
              <a:rPr lang="en-US" sz="1400" b="1"/>
              <a:t>combined</a:t>
            </a:r>
            <a:r>
              <a:rPr lang="en-US" sz="1400"/>
              <a:t> dataframe</a:t>
            </a:r>
            <a:endParaRPr sz="1400"/>
          </a:p>
          <a:p>
            <a:pPr marL="0" lvl="1" indent="0" algn="l" rtl="0">
              <a:lnSpc>
                <a:spcPct val="90000"/>
              </a:lnSpc>
              <a:spcBef>
                <a:spcPts val="588"/>
              </a:spcBef>
              <a:spcAft>
                <a:spcPts val="0"/>
              </a:spcAft>
              <a:buClr>
                <a:srgbClr val="505050"/>
              </a:buClr>
              <a:buSzPts val="1620"/>
              <a:buNone/>
            </a:pPr>
            <a:endParaRPr sz="1400"/>
          </a:p>
          <a:p>
            <a:pPr marL="0" lvl="1" indent="0" algn="l" rtl="0">
              <a:lnSpc>
                <a:spcPct val="90000"/>
              </a:lnSpc>
              <a:spcBef>
                <a:spcPts val="588"/>
              </a:spcBef>
              <a:spcAft>
                <a:spcPts val="0"/>
              </a:spcAft>
              <a:buClr>
                <a:srgbClr val="505050"/>
              </a:buClr>
              <a:buSzPts val="1620"/>
              <a:buNone/>
            </a:pPr>
            <a:r>
              <a:rPr lang="en-US"/>
              <a:t>我们待会就能从code中查看范例</a:t>
            </a:r>
            <a:endParaRPr/>
          </a:p>
          <a:p>
            <a:pPr marL="0" lvl="1" indent="0" algn="l" rtl="0">
              <a:lnSpc>
                <a:spcPct val="90000"/>
              </a:lnSpc>
              <a:spcBef>
                <a:spcPts val="588"/>
              </a:spcBef>
              <a:spcAft>
                <a:spcPts val="0"/>
              </a:spcAft>
              <a:buClr>
                <a:schemeClr val="dk1"/>
              </a:buClr>
              <a:buSzPts val="1765"/>
              <a:buNone/>
            </a:pPr>
            <a:r>
              <a:rPr lang="en-US" sz="1400"/>
              <a:t>We will see examples soon in the code</a:t>
            </a:r>
            <a:endParaRPr sz="1400"/>
          </a:p>
        </p:txBody>
      </p:sp>
    </p:spTree>
    <p:extLst>
      <p:ext uri="{BB962C8B-B14F-4D97-AF65-F5344CB8AC3E}">
        <p14:creationId xmlns:p14="http://schemas.microsoft.com/office/powerpoint/2010/main" val="359822867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5"/>
          <p:cNvSpPr txBox="1">
            <a:spLocks noGrp="1"/>
          </p:cNvSpPr>
          <p:nvPr>
            <p:ph type="title"/>
          </p:nvPr>
        </p:nvSpPr>
        <p:spPr>
          <a:xfrm>
            <a:off x="358570" y="358621"/>
            <a:ext cx="11474100" cy="8967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rgbClr val="0078D7"/>
              </a:buClr>
              <a:buSzPts val="4700"/>
              <a:buFont typeface="Quattrocento Sans"/>
              <a:buNone/>
            </a:pPr>
            <a:r>
              <a:rPr lang="en-US"/>
              <a:t>Apply：在你的dataframe运行自定函数</a:t>
            </a:r>
            <a:endParaRPr/>
          </a:p>
          <a:p>
            <a:pPr marL="0" lvl="0" indent="0" algn="l" rtl="0">
              <a:lnSpc>
                <a:spcPct val="90000"/>
              </a:lnSpc>
              <a:spcBef>
                <a:spcPts val="0"/>
              </a:spcBef>
              <a:spcAft>
                <a:spcPts val="0"/>
              </a:spcAft>
              <a:buClr>
                <a:srgbClr val="0078D7"/>
              </a:buClr>
              <a:buSzPts val="4700"/>
              <a:buFont typeface="Quattrocento Sans"/>
              <a:buNone/>
            </a:pPr>
            <a:r>
              <a:rPr lang="en-US" sz="2400"/>
              <a:t>Apply: </a:t>
            </a:r>
            <a:r>
              <a:rPr lang="en-US" sz="2400">
                <a:solidFill>
                  <a:srgbClr val="0072C6"/>
                </a:solidFill>
              </a:rPr>
              <a:t>Run custom functions on your data frame.</a:t>
            </a:r>
            <a:endParaRPr sz="2400">
              <a:solidFill>
                <a:srgbClr val="0072C6"/>
              </a:solidFill>
            </a:endParaRPr>
          </a:p>
          <a:p>
            <a:pPr marL="0" lvl="0" indent="0" algn="l" rtl="0">
              <a:lnSpc>
                <a:spcPct val="90000"/>
              </a:lnSpc>
              <a:spcBef>
                <a:spcPts val="0"/>
              </a:spcBef>
              <a:spcAft>
                <a:spcPts val="0"/>
              </a:spcAft>
              <a:buClr>
                <a:srgbClr val="0078D7"/>
              </a:buClr>
              <a:buSzPts val="4700"/>
              <a:buFont typeface="Quattrocento Sans"/>
              <a:buNone/>
            </a:pPr>
            <a:endParaRPr/>
          </a:p>
          <a:p>
            <a:pPr marL="0" lvl="0" indent="0" algn="l" rtl="0">
              <a:lnSpc>
                <a:spcPct val="90000"/>
              </a:lnSpc>
              <a:spcBef>
                <a:spcPts val="0"/>
              </a:spcBef>
              <a:spcAft>
                <a:spcPts val="0"/>
              </a:spcAft>
              <a:buClr>
                <a:srgbClr val="0078D7"/>
              </a:buClr>
              <a:buSzPts val="4700"/>
              <a:buFont typeface="Quattrocento Sans"/>
              <a:buNone/>
            </a:pPr>
            <a:endParaRPr/>
          </a:p>
        </p:txBody>
      </p:sp>
      <p:sp>
        <p:nvSpPr>
          <p:cNvPr id="401" name="Google Shape;401;p45"/>
          <p:cNvSpPr txBox="1">
            <a:spLocks noGrp="1"/>
          </p:cNvSpPr>
          <p:nvPr>
            <p:ph type="body" idx="1"/>
          </p:nvPr>
        </p:nvSpPr>
        <p:spPr>
          <a:xfrm>
            <a:off x="974775" y="1531225"/>
            <a:ext cx="10857900" cy="484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72C6"/>
              </a:buClr>
              <a:buSzPts val="2880"/>
              <a:buNone/>
            </a:pPr>
            <a:r>
              <a:rPr lang="en-US" sz="3200"/>
              <a:t>lambda函数：</a:t>
            </a:r>
            <a:r>
              <a:rPr lang="en-US" sz="1800">
                <a:solidFill>
                  <a:schemeClr val="dk1"/>
                </a:solidFill>
                <a:latin typeface="Consolas"/>
                <a:ea typeface="Consolas"/>
                <a:cs typeface="Consolas"/>
                <a:sym typeface="Consolas"/>
              </a:rPr>
              <a:t>小型的临时函数，可有多个输入，但仅有一个输出或表达式 </a:t>
            </a:r>
            <a:endParaRPr sz="1800">
              <a:solidFill>
                <a:schemeClr val="dk1"/>
              </a:solidFill>
              <a:latin typeface="Consolas"/>
              <a:ea typeface="Consolas"/>
              <a:cs typeface="Consolas"/>
              <a:sym typeface="Consolas"/>
            </a:endParaRPr>
          </a:p>
          <a:p>
            <a:pPr marL="0" lvl="0" indent="0" algn="l" rtl="0">
              <a:spcBef>
                <a:spcPts val="0"/>
              </a:spcBef>
              <a:spcAft>
                <a:spcPts val="0"/>
              </a:spcAft>
              <a:buClr>
                <a:srgbClr val="0072C6"/>
              </a:buClr>
              <a:buSzPts val="2880"/>
              <a:buNone/>
            </a:pPr>
            <a:r>
              <a:rPr lang="en-US" sz="2500"/>
              <a:t>lambda functions:</a:t>
            </a:r>
            <a:r>
              <a:rPr lang="en-US" sz="1100">
                <a:solidFill>
                  <a:schemeClr val="dk1"/>
                </a:solidFill>
                <a:latin typeface="Consolas"/>
                <a:ea typeface="Consolas"/>
                <a:cs typeface="Consolas"/>
                <a:sym typeface="Consolas"/>
              </a:rPr>
              <a:t> small ad-hoc functions, multiple inputs but 1 output / </a:t>
            </a:r>
            <a:r>
              <a:rPr lang="en-US" sz="1261">
                <a:solidFill>
                  <a:schemeClr val="dk1"/>
                </a:solidFill>
              </a:rPr>
              <a:t>express</a:t>
            </a:r>
            <a:endParaRPr sz="1261">
              <a:solidFill>
                <a:schemeClr val="dk1"/>
              </a:solidFill>
            </a:endParaRPr>
          </a:p>
          <a:p>
            <a:pPr marL="0" lvl="0" indent="0" algn="l" rtl="0">
              <a:spcBef>
                <a:spcPts val="0"/>
              </a:spcBef>
              <a:spcAft>
                <a:spcPts val="0"/>
              </a:spcAft>
              <a:buClr>
                <a:srgbClr val="0072C6"/>
              </a:buClr>
              <a:buSzPts val="2880"/>
              <a:buNone/>
            </a:pPr>
            <a:endParaRPr sz="1961">
              <a:solidFill>
                <a:schemeClr val="dk1"/>
              </a:solidFill>
            </a:endParaRPr>
          </a:p>
          <a:p>
            <a:pPr marL="0" lvl="0" indent="0" algn="l" rtl="0">
              <a:spcBef>
                <a:spcPts val="0"/>
              </a:spcBef>
              <a:spcAft>
                <a:spcPts val="0"/>
              </a:spcAft>
              <a:buClr>
                <a:srgbClr val="0072C6"/>
              </a:buClr>
              <a:buSzPts val="2880"/>
              <a:buNone/>
            </a:pPr>
            <a:r>
              <a:rPr lang="en-US" sz="1961">
                <a:solidFill>
                  <a:schemeClr val="dk1"/>
                </a:solidFill>
              </a:rPr>
              <a:t>df.apply(lambda x: x+10) =&gt; 加10到每个dataframe的格子</a:t>
            </a:r>
            <a:endParaRPr sz="1961">
              <a:solidFill>
                <a:schemeClr val="dk1"/>
              </a:solidFill>
            </a:endParaRPr>
          </a:p>
          <a:p>
            <a:pPr marL="0" lvl="0" indent="0" algn="l" rtl="0">
              <a:spcBef>
                <a:spcPts val="0"/>
              </a:spcBef>
              <a:spcAft>
                <a:spcPts val="0"/>
              </a:spcAft>
              <a:buClr>
                <a:srgbClr val="0072C6"/>
              </a:buClr>
              <a:buSzPts val="2880"/>
              <a:buNone/>
            </a:pPr>
            <a:r>
              <a:rPr lang="en-US" sz="1400">
                <a:solidFill>
                  <a:schemeClr val="dk1"/>
                </a:solidFill>
              </a:rPr>
              <a:t>df.apply(lambda x: x+10) =&gt; adds 10 to each cell in dataframe</a:t>
            </a:r>
            <a:endParaRPr/>
          </a:p>
          <a:p>
            <a:pPr marL="0" lvl="1" indent="0" algn="l" rtl="0">
              <a:spcBef>
                <a:spcPts val="588"/>
              </a:spcBef>
              <a:spcAft>
                <a:spcPts val="0"/>
              </a:spcAft>
              <a:buClr>
                <a:schemeClr val="dk1"/>
              </a:buClr>
              <a:buSzPts val="1765"/>
              <a:buNone/>
            </a:pPr>
            <a:r>
              <a:rPr lang="en-US"/>
              <a:t>df.col_name.appl(str)y =&gt; 将“col_name” 的值转为字串</a:t>
            </a:r>
            <a:endParaRPr/>
          </a:p>
          <a:p>
            <a:pPr marL="0" lvl="1" indent="0" algn="l" rtl="0">
              <a:lnSpc>
                <a:spcPct val="90000"/>
              </a:lnSpc>
              <a:spcBef>
                <a:spcPts val="588"/>
              </a:spcBef>
              <a:spcAft>
                <a:spcPts val="0"/>
              </a:spcAft>
              <a:buClr>
                <a:schemeClr val="dk1"/>
              </a:buClr>
              <a:buSzPts val="1765"/>
              <a:buNone/>
            </a:pPr>
            <a:r>
              <a:rPr lang="en-US" sz="1400"/>
              <a:t>df.col_name.apply(str) =&gt; turns values in “col_name” to string</a:t>
            </a:r>
            <a:endParaRPr sz="1400"/>
          </a:p>
          <a:p>
            <a:pPr marL="0" lvl="1" indent="0" algn="l" rtl="0">
              <a:lnSpc>
                <a:spcPct val="90000"/>
              </a:lnSpc>
              <a:spcBef>
                <a:spcPts val="588"/>
              </a:spcBef>
              <a:spcAft>
                <a:spcPts val="0"/>
              </a:spcAft>
              <a:buClr>
                <a:schemeClr val="dk1"/>
              </a:buClr>
              <a:buSzPts val="1765"/>
              <a:buNone/>
            </a:pPr>
            <a:r>
              <a:rPr lang="en-US"/>
              <a:t>axis: 0 = column, 1 = row</a:t>
            </a:r>
            <a:endParaRPr sz="2100">
              <a:solidFill>
                <a:schemeClr val="dk1"/>
              </a:solidFill>
              <a:latin typeface="Consolas"/>
              <a:ea typeface="Consolas"/>
              <a:cs typeface="Consolas"/>
              <a:sym typeface="Consolas"/>
            </a:endParaRPr>
          </a:p>
          <a:p>
            <a:pPr marL="0" lvl="0" indent="0" algn="l" rtl="0">
              <a:spcBef>
                <a:spcPts val="588"/>
              </a:spcBef>
              <a:spcAft>
                <a:spcPts val="0"/>
              </a:spcAft>
              <a:buNone/>
            </a:pPr>
            <a:r>
              <a:rPr lang="en-US"/>
              <a:t>预定义函数：</a:t>
            </a:r>
            <a:r>
              <a:rPr lang="en-US" sz="1961">
                <a:solidFill>
                  <a:schemeClr val="dk1"/>
                </a:solidFill>
              </a:rPr>
              <a:t>你也可以应用一个预定义的函数 </a:t>
            </a:r>
            <a:endParaRPr sz="1800">
              <a:latin typeface="Consolas"/>
              <a:ea typeface="Consolas"/>
              <a:cs typeface="Consolas"/>
              <a:sym typeface="Consolas"/>
            </a:endParaRPr>
          </a:p>
          <a:p>
            <a:pPr marL="0" lvl="0" indent="0" algn="l" rtl="0">
              <a:spcBef>
                <a:spcPts val="588"/>
              </a:spcBef>
              <a:spcAft>
                <a:spcPts val="0"/>
              </a:spcAft>
              <a:buClr>
                <a:schemeClr val="dk1"/>
              </a:buClr>
              <a:buSzPts val="1620"/>
              <a:buNone/>
            </a:pPr>
            <a:r>
              <a:rPr lang="en-US" sz="2500"/>
              <a:t>predefined function:</a:t>
            </a:r>
            <a:r>
              <a:rPr lang="en-US" sz="1100">
                <a:solidFill>
                  <a:schemeClr val="dk1"/>
                </a:solidFill>
                <a:latin typeface="Consolas"/>
                <a:ea typeface="Consolas"/>
                <a:cs typeface="Consolas"/>
                <a:sym typeface="Consolas"/>
              </a:rPr>
              <a:t> </a:t>
            </a:r>
            <a:r>
              <a:rPr lang="en-US" sz="1261">
                <a:solidFill>
                  <a:schemeClr val="dk1"/>
                </a:solidFill>
              </a:rPr>
              <a:t>you can also apply a predefined function. i.e:</a:t>
            </a:r>
            <a:endParaRPr sz="1261">
              <a:solidFill>
                <a:schemeClr val="dk1"/>
              </a:solidFill>
            </a:endParaRPr>
          </a:p>
          <a:p>
            <a:pPr marL="0" lvl="0" indent="0" algn="l" rtl="0">
              <a:spcBef>
                <a:spcPts val="588"/>
              </a:spcBef>
              <a:spcAft>
                <a:spcPts val="0"/>
              </a:spcAft>
              <a:buClr>
                <a:schemeClr val="dk1"/>
              </a:buClr>
              <a:buSzPts val="1620"/>
              <a:buNone/>
            </a:pPr>
            <a:r>
              <a:rPr lang="en-US" sz="1961">
                <a:solidFill>
                  <a:schemeClr val="dk1"/>
                </a:solidFill>
              </a:rPr>
              <a:t>def sum_rows(arr):</a:t>
            </a:r>
            <a:endParaRPr sz="1961">
              <a:solidFill>
                <a:schemeClr val="dk1"/>
              </a:solidFill>
            </a:endParaRPr>
          </a:p>
          <a:p>
            <a:pPr marL="0" lvl="0" indent="0" algn="l" rtl="0">
              <a:spcBef>
                <a:spcPts val="588"/>
              </a:spcBef>
              <a:spcAft>
                <a:spcPts val="0"/>
              </a:spcAft>
              <a:buClr>
                <a:schemeClr val="dk1"/>
              </a:buClr>
              <a:buSzPts val="1620"/>
              <a:buNone/>
            </a:pPr>
            <a:r>
              <a:rPr lang="en-US" sz="1961">
                <a:solidFill>
                  <a:schemeClr val="dk1"/>
                </a:solidFill>
              </a:rPr>
              <a:t>	return sum(arr)  </a:t>
            </a:r>
            <a:endParaRPr sz="1961">
              <a:solidFill>
                <a:schemeClr val="dk1"/>
              </a:solidFill>
            </a:endParaRPr>
          </a:p>
          <a:p>
            <a:pPr marL="0" lvl="0" indent="0" algn="l" rtl="0">
              <a:spcBef>
                <a:spcPts val="588"/>
              </a:spcBef>
              <a:spcAft>
                <a:spcPts val="0"/>
              </a:spcAft>
              <a:buClr>
                <a:schemeClr val="dk1"/>
              </a:buClr>
              <a:buSzPts val="1620"/>
              <a:buNone/>
            </a:pPr>
            <a:r>
              <a:rPr lang="en-US" sz="1961">
                <a:solidFill>
                  <a:schemeClr val="dk1"/>
                </a:solidFill>
              </a:rPr>
              <a:t>df[sum_of_rows] = df.apply(sum_rows, axis=1) </a:t>
            </a:r>
            <a:endParaRPr sz="1961">
              <a:solidFill>
                <a:schemeClr val="dk1"/>
              </a:solidFill>
            </a:endParaRPr>
          </a:p>
          <a:p>
            <a:pPr marL="0" lvl="0" indent="0" algn="l" rtl="0">
              <a:spcBef>
                <a:spcPts val="588"/>
              </a:spcBef>
              <a:spcAft>
                <a:spcPts val="0"/>
              </a:spcAft>
              <a:buClr>
                <a:schemeClr val="dk1"/>
              </a:buClr>
              <a:buSzPts val="1620"/>
              <a:buNone/>
            </a:pPr>
            <a:r>
              <a:rPr lang="en-US" sz="1961">
                <a:solidFill>
                  <a:schemeClr val="dk1"/>
                </a:solidFill>
              </a:rPr>
              <a:t>=&gt; 运用 “sum_rows”以新增列 ‘sum_of_rows’</a:t>
            </a:r>
            <a:endParaRPr sz="1961">
              <a:solidFill>
                <a:schemeClr val="dk1"/>
              </a:solidFill>
            </a:endParaRPr>
          </a:p>
          <a:p>
            <a:pPr marL="0" lvl="0" indent="0" algn="l" rtl="0">
              <a:spcBef>
                <a:spcPts val="588"/>
              </a:spcBef>
              <a:spcAft>
                <a:spcPts val="0"/>
              </a:spcAft>
              <a:buClr>
                <a:schemeClr val="dk1"/>
              </a:buClr>
              <a:buSzPts val="1620"/>
              <a:buNone/>
            </a:pPr>
            <a:r>
              <a:rPr lang="en-US" sz="1400">
                <a:solidFill>
                  <a:schemeClr val="dk1"/>
                </a:solidFill>
              </a:rPr>
              <a:t>=&gt; adds new column ‘sum_of_rows’ with “sum_rows”</a:t>
            </a:r>
            <a:endParaRPr sz="1400">
              <a:solidFill>
                <a:schemeClr val="dk1"/>
              </a:solidFill>
            </a:endParaRPr>
          </a:p>
          <a:p>
            <a:pPr marL="0" lvl="0" indent="0" algn="l" rtl="0">
              <a:spcBef>
                <a:spcPts val="588"/>
              </a:spcBef>
              <a:spcAft>
                <a:spcPts val="0"/>
              </a:spcAft>
              <a:buClr>
                <a:schemeClr val="dk1"/>
              </a:buClr>
              <a:buSzPts val="1620"/>
              <a:buFont typeface="Arial"/>
              <a:buNone/>
            </a:pPr>
            <a:endParaRPr sz="1800">
              <a:solidFill>
                <a:schemeClr val="dk1"/>
              </a:solidFill>
              <a:latin typeface="Consolas"/>
              <a:ea typeface="Consolas"/>
              <a:cs typeface="Consolas"/>
              <a:sym typeface="Consolas"/>
            </a:endParaRPr>
          </a:p>
          <a:p>
            <a:pPr marL="0" lvl="1" indent="0" algn="l" rtl="0">
              <a:lnSpc>
                <a:spcPct val="90000"/>
              </a:lnSpc>
              <a:spcBef>
                <a:spcPts val="588"/>
              </a:spcBef>
              <a:spcAft>
                <a:spcPts val="0"/>
              </a:spcAft>
              <a:buClr>
                <a:schemeClr val="dk1"/>
              </a:buClr>
              <a:buSzPts val="1765"/>
              <a:buNone/>
            </a:pPr>
            <a:endParaRPr/>
          </a:p>
          <a:p>
            <a:pPr marL="0" lvl="1" indent="0" algn="l" rtl="0">
              <a:lnSpc>
                <a:spcPct val="90000"/>
              </a:lnSpc>
              <a:spcBef>
                <a:spcPts val="588"/>
              </a:spcBef>
              <a:spcAft>
                <a:spcPts val="0"/>
              </a:spcAft>
              <a:buClr>
                <a:schemeClr val="dk1"/>
              </a:buClr>
              <a:buSzPts val="1765"/>
              <a:buNone/>
            </a:pPr>
            <a:endParaRPr/>
          </a:p>
          <a:p>
            <a:pPr marL="0" lvl="1" indent="0" algn="l" rtl="0">
              <a:lnSpc>
                <a:spcPct val="90000"/>
              </a:lnSpc>
              <a:spcBef>
                <a:spcPts val="588"/>
              </a:spcBef>
              <a:spcAft>
                <a:spcPts val="0"/>
              </a:spcAft>
              <a:buClr>
                <a:schemeClr val="dk1"/>
              </a:buClr>
              <a:buSzPts val="1765"/>
              <a:buNone/>
            </a:pPr>
            <a:endParaRPr/>
          </a:p>
        </p:txBody>
      </p:sp>
    </p:spTree>
    <p:extLst>
      <p:ext uri="{BB962C8B-B14F-4D97-AF65-F5344CB8AC3E}">
        <p14:creationId xmlns:p14="http://schemas.microsoft.com/office/powerpoint/2010/main" val="23915032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主成分分析 </a:t>
            </a:r>
            <a:r>
              <a:rPr lang="en-US" dirty="0"/>
              <a:t>Principal component analysis</a:t>
            </a:r>
          </a:p>
        </p:txBody>
      </p:sp>
    </p:spTree>
    <p:extLst>
      <p:ext uri="{BB962C8B-B14F-4D97-AF65-F5344CB8AC3E}">
        <p14:creationId xmlns:p14="http://schemas.microsoft.com/office/powerpoint/2010/main" val="819934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9530480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第 </a:t>
            </a:r>
            <a:r>
              <a:rPr lang="en-US" altLang="zh-TW" dirty="0"/>
              <a:t>1.2 </a:t>
            </a:r>
            <a:r>
              <a:rPr lang="zh-TW" altLang="en-US" dirty="0"/>
              <a:t>节 概述</a:t>
            </a:r>
            <a:endParaRPr lang="en-US" dirty="0"/>
          </a:p>
        </p:txBody>
      </p:sp>
      <p:sp>
        <p:nvSpPr>
          <p:cNvPr id="3" name="Content Placeholder 2"/>
          <p:cNvSpPr>
            <a:spLocks noGrp="1"/>
          </p:cNvSpPr>
          <p:nvPr>
            <p:ph type="body" sz="quarter" idx="10"/>
          </p:nvPr>
        </p:nvSpPr>
        <p:spPr>
          <a:xfrm>
            <a:off x="358570" y="1344827"/>
            <a:ext cx="11474238" cy="4881801"/>
          </a:xfrm>
        </p:spPr>
        <p:txBody>
          <a:bodyPr>
            <a:normAutofit/>
          </a:bodyPr>
          <a:lstStyle/>
          <a:p>
            <a:r>
              <a:rPr lang="zh-CN" altLang="en-US" sz="3200" dirty="0"/>
              <a:t>主成分分析</a:t>
            </a:r>
            <a:r>
              <a:rPr lang="zh-TW" altLang="en-US" sz="3200" dirty="0"/>
              <a:t> 理论</a:t>
            </a:r>
            <a:endParaRPr lang="en-US" altLang="zh-TW" sz="3200" dirty="0"/>
          </a:p>
          <a:p>
            <a:r>
              <a:rPr lang="en-US" sz="3200" dirty="0"/>
              <a:t>PCA</a:t>
            </a:r>
            <a:r>
              <a:rPr lang="zh-TW" altLang="en-US" sz="3200" dirty="0"/>
              <a:t> 与数据集</a:t>
            </a:r>
            <a:endParaRPr lang="en-US" altLang="zh-TW" sz="3200" dirty="0"/>
          </a:p>
          <a:p>
            <a:r>
              <a:rPr lang="en-US" sz="3200" dirty="0"/>
              <a:t>PCA</a:t>
            </a:r>
            <a:r>
              <a:rPr lang="zh-TW" altLang="en-US" sz="3200" dirty="0"/>
              <a:t>实作</a:t>
            </a:r>
            <a:endParaRPr lang="en-US" sz="3200" dirty="0"/>
          </a:p>
          <a:p>
            <a:endParaRPr lang="en-US" sz="2400" dirty="0"/>
          </a:p>
          <a:p>
            <a:endParaRPr lang="en-US" sz="2400" dirty="0"/>
          </a:p>
          <a:p>
            <a:endParaRPr lang="en-US" sz="2400" dirty="0"/>
          </a:p>
          <a:p>
            <a:r>
              <a:rPr lang="en-US" sz="2400" dirty="0"/>
              <a:t>Principal component analysis (PCA) in theory</a:t>
            </a:r>
          </a:p>
          <a:p>
            <a:r>
              <a:rPr lang="en-US" sz="2400" dirty="0"/>
              <a:t>PCA and our dataset</a:t>
            </a:r>
          </a:p>
          <a:p>
            <a:r>
              <a:rPr lang="en-US" sz="2400" dirty="0"/>
              <a:t>PCA in practice</a:t>
            </a:r>
          </a:p>
          <a:p>
            <a:endParaRPr lang="en-US" sz="3200" dirty="0"/>
          </a:p>
        </p:txBody>
      </p:sp>
    </p:spTree>
    <p:extLst>
      <p:ext uri="{BB962C8B-B14F-4D97-AF65-F5344CB8AC3E}">
        <p14:creationId xmlns:p14="http://schemas.microsoft.com/office/powerpoint/2010/main" val="301555662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主成分分析 理论 </a:t>
            </a:r>
            <a:r>
              <a:rPr lang="en-US" dirty="0"/>
              <a:t>PCA in theory</a:t>
            </a:r>
          </a:p>
        </p:txBody>
      </p:sp>
      <p:sp>
        <p:nvSpPr>
          <p:cNvPr id="3" name="Content Placeholder 2"/>
          <p:cNvSpPr>
            <a:spLocks noGrp="1"/>
          </p:cNvSpPr>
          <p:nvPr>
            <p:ph type="body" sz="quarter" idx="10"/>
          </p:nvPr>
        </p:nvSpPr>
        <p:spPr/>
        <p:txBody>
          <a:bodyPr/>
          <a:lstStyle/>
          <a:p>
            <a:endParaRPr lang="en-US" dirty="0"/>
          </a:p>
          <a:p>
            <a:endParaRPr lang="en-US" dirty="0"/>
          </a:p>
        </p:txBody>
      </p:sp>
      <p:sp>
        <p:nvSpPr>
          <p:cNvPr id="12" name="Content Placeholder 11">
            <a:extLst>
              <a:ext uri="{FF2B5EF4-FFF2-40B4-BE49-F238E27FC236}">
                <a16:creationId xmlns:a16="http://schemas.microsoft.com/office/drawing/2014/main" id="{A169FD3D-1F79-E843-A71A-6AA0112284A4}"/>
              </a:ext>
            </a:extLst>
          </p:cNvPr>
          <p:cNvSpPr>
            <a:spLocks noGrp="1"/>
          </p:cNvSpPr>
          <p:nvPr>
            <p:ph sz="quarter" idx="4294967295"/>
          </p:nvPr>
        </p:nvSpPr>
        <p:spPr>
          <a:xfrm>
            <a:off x="412225" y="1274219"/>
            <a:ext cx="10480675" cy="5396403"/>
          </a:xfrm>
        </p:spPr>
        <p:txBody>
          <a:bodyPr/>
          <a:lstStyle/>
          <a:p>
            <a:pPr marL="0" indent="0">
              <a:buNone/>
            </a:pPr>
            <a:r>
              <a:rPr lang="en-US" sz="3200" spc="-29" dirty="0">
                <a:solidFill>
                  <a:srgbClr val="0072C6"/>
                </a:solidFill>
                <a:latin typeface="+mj-lt"/>
              </a:rPr>
              <a:t>PCA</a:t>
            </a:r>
            <a:r>
              <a:rPr lang="zh-TW" altLang="en-US" sz="3200" spc="-29" dirty="0">
                <a:solidFill>
                  <a:srgbClr val="0072C6"/>
                </a:solidFill>
                <a:latin typeface="+mj-lt"/>
              </a:rPr>
              <a:t>可以在任意维度中找到数据的主轴（成分）</a:t>
            </a:r>
            <a:endParaRPr lang="en-US" sz="3200" spc="-29" dirty="0">
              <a:solidFill>
                <a:srgbClr val="0072C6"/>
              </a:solidFill>
              <a:latin typeface="+mj-lt"/>
            </a:endParaRPr>
          </a:p>
          <a:p>
            <a:pPr marL="0" indent="0">
              <a:buNone/>
            </a:pPr>
            <a:r>
              <a:rPr lang="en-US" sz="2400" spc="-29" dirty="0">
                <a:solidFill>
                  <a:srgbClr val="0072C6"/>
                </a:solidFill>
                <a:latin typeface="+mj-lt"/>
              </a:rPr>
              <a:t>PCA finds the principal axes (components) of our data in arbitrary dimensions.</a:t>
            </a:r>
          </a:p>
          <a:p>
            <a:endParaRPr lang="en-US" dirty="0"/>
          </a:p>
          <a:p>
            <a:endParaRPr lang="en-US" dirty="0"/>
          </a:p>
          <a:p>
            <a:endParaRPr lang="en-US" dirty="0"/>
          </a:p>
          <a:p>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zh-TW" altLang="en-US" sz="3200" spc="-29" dirty="0">
                <a:solidFill>
                  <a:srgbClr val="0072C6"/>
                </a:solidFill>
                <a:latin typeface="+mj-lt"/>
              </a:rPr>
              <a:t>找到承载最多信息的成分后，我们可以将数据映射到一个子空间中，这些成分</a:t>
            </a:r>
            <a:r>
              <a:rPr lang="zh-CN" altLang="en-US" sz="3200" spc="-29" dirty="0">
                <a:solidFill>
                  <a:srgbClr val="0072C6"/>
                </a:solidFill>
                <a:latin typeface="+mj-lt"/>
              </a:rPr>
              <a:t>由</a:t>
            </a:r>
            <a:r>
              <a:rPr lang="zh-TW" altLang="en-US" sz="3200" spc="-29" dirty="0">
                <a:solidFill>
                  <a:srgbClr val="0072C6"/>
                </a:solidFill>
                <a:latin typeface="+mj-lt"/>
              </a:rPr>
              <a:t>新维度构成。</a:t>
            </a:r>
            <a:endParaRPr lang="en-US" altLang="zh-TW" sz="3200" spc="-29" dirty="0">
              <a:solidFill>
                <a:srgbClr val="0072C6"/>
              </a:solidFill>
              <a:latin typeface="+mj-lt"/>
            </a:endParaRPr>
          </a:p>
          <a:p>
            <a:pPr marL="0" indent="0">
              <a:buNone/>
            </a:pPr>
            <a:r>
              <a:rPr lang="en-US" sz="2400" spc="-29" dirty="0">
                <a:solidFill>
                  <a:srgbClr val="0072C6"/>
                </a:solidFill>
                <a:latin typeface="+mj-lt"/>
              </a:rPr>
              <a:t>After we find the components that carry the most information, we can project our data into a subspace in which those components are the new dimensions.</a:t>
            </a:r>
          </a:p>
        </p:txBody>
      </p:sp>
      <p:pic>
        <p:nvPicPr>
          <p:cNvPr id="14" name="Picture 13">
            <a:extLst>
              <a:ext uri="{FF2B5EF4-FFF2-40B4-BE49-F238E27FC236}">
                <a16:creationId xmlns:a16="http://schemas.microsoft.com/office/drawing/2014/main" id="{848C0973-C9AF-E247-88AB-5B1E811A0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705" y="2348309"/>
            <a:ext cx="5135874" cy="2563944"/>
          </a:xfrm>
          <a:prstGeom prst="rect">
            <a:avLst/>
          </a:prstGeom>
        </p:spPr>
      </p:pic>
    </p:spTree>
    <p:extLst>
      <p:ext uri="{BB962C8B-B14F-4D97-AF65-F5344CB8AC3E}">
        <p14:creationId xmlns:p14="http://schemas.microsoft.com/office/powerpoint/2010/main" val="316791745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 </a:t>
            </a:r>
            <a:r>
              <a:rPr lang="zh-TW" altLang="en-US" dirty="0"/>
              <a:t>与数据集 </a:t>
            </a:r>
            <a:r>
              <a:rPr lang="en-US" dirty="0"/>
              <a:t>PCA and our dataset</a:t>
            </a:r>
          </a:p>
        </p:txBody>
      </p:sp>
      <p:sp>
        <p:nvSpPr>
          <p:cNvPr id="3" name="Content Placeholder 2">
            <a:extLst>
              <a:ext uri="{FF2B5EF4-FFF2-40B4-BE49-F238E27FC236}">
                <a16:creationId xmlns:a16="http://schemas.microsoft.com/office/drawing/2014/main" id="{FE32E187-4F04-5C4D-96E8-0F8ECF005C44}"/>
              </a:ext>
            </a:extLst>
          </p:cNvPr>
          <p:cNvSpPr>
            <a:spLocks noGrp="1"/>
          </p:cNvSpPr>
          <p:nvPr>
            <p:ph type="body" sz="quarter" idx="10"/>
          </p:nvPr>
        </p:nvSpPr>
        <p:spPr>
          <a:xfrm>
            <a:off x="358570" y="1344828"/>
            <a:ext cx="11474238" cy="5158592"/>
          </a:xfrm>
        </p:spPr>
        <p:txBody>
          <a:bodyPr/>
          <a:lstStyle/>
          <a:p>
            <a:r>
              <a:rPr lang="zh-TW" altLang="en-US" dirty="0"/>
              <a:t>从美国农业部国家营养标准参考数据库取得之数据</a:t>
            </a:r>
            <a:endParaRPr lang="en-US" altLang="zh-TW" dirty="0"/>
          </a:p>
          <a:p>
            <a:r>
              <a:rPr lang="en-US" dirty="0"/>
              <a:t>Data drawn form the </a:t>
            </a:r>
            <a:r>
              <a:rPr lang="en-US" u="sng" dirty="0">
                <a:hlinkClick r:id="rId3"/>
              </a:rPr>
              <a:t>U.S. Department of Agriculture National Nutrient Database for Standard Reference</a:t>
            </a:r>
            <a:r>
              <a:rPr lang="en-US" dirty="0"/>
              <a:t> </a:t>
            </a:r>
          </a:p>
          <a:p>
            <a:pPr lvl="1"/>
            <a:br>
              <a:rPr lang="zh-TW" altLang="en-US" dirty="0"/>
            </a:br>
            <a:r>
              <a:rPr lang="zh-TW" altLang="en-US" dirty="0"/>
              <a:t>在</a:t>
            </a:r>
            <a:r>
              <a:rPr lang="en-US" altLang="zh-TW" dirty="0"/>
              <a:t>1.1</a:t>
            </a:r>
            <a:r>
              <a:rPr lang="zh-TW" altLang="en-US" dirty="0"/>
              <a:t>节准备好的数据</a:t>
            </a:r>
            <a:endParaRPr lang="en-US" altLang="zh-TW" dirty="0"/>
          </a:p>
          <a:p>
            <a:pPr lvl="1"/>
            <a:r>
              <a:rPr lang="zh-TW" altLang="en-US" dirty="0"/>
              <a:t>有必须处理的空值</a:t>
            </a:r>
            <a:endParaRPr lang="en-US" altLang="zh-TW" dirty="0"/>
          </a:p>
          <a:p>
            <a:pPr lvl="1"/>
            <a:r>
              <a:rPr lang="zh-TW" altLang="en-US" dirty="0"/>
              <a:t>也有无法</a:t>
            </a:r>
            <a:r>
              <a:rPr lang="zh-CN" altLang="en-US" dirty="0"/>
              <a:t>用於</a:t>
            </a:r>
            <a:r>
              <a:rPr lang="en-US" dirty="0"/>
              <a:t>PCA</a:t>
            </a:r>
            <a:r>
              <a:rPr lang="zh-TW" altLang="en-US" dirty="0"/>
              <a:t>中的类別数据</a:t>
            </a:r>
            <a:endParaRPr lang="en-US" altLang="zh-TW" dirty="0"/>
          </a:p>
          <a:p>
            <a:pPr lvl="1"/>
            <a:r>
              <a:rPr lang="zh-TW" altLang="en-US" dirty="0"/>
              <a:t>需标准化及中心化数值数据</a:t>
            </a:r>
            <a:endParaRPr lang="en-US" altLang="zh-TW" dirty="0"/>
          </a:p>
          <a:p>
            <a:pPr lvl="1"/>
            <a:r>
              <a:rPr lang="zh-TW" altLang="en-US" dirty="0"/>
              <a:t>删除高度相关的列</a:t>
            </a:r>
            <a:endParaRPr lang="en-US" dirty="0"/>
          </a:p>
          <a:p>
            <a:pPr lvl="1"/>
            <a:r>
              <a:rPr lang="en-US" dirty="0"/>
              <a:t>Prepared in Section 1.1</a:t>
            </a:r>
          </a:p>
          <a:p>
            <a:pPr lvl="1"/>
            <a:r>
              <a:rPr lang="en-US" dirty="0"/>
              <a:t>Has null values that must be dealt with </a:t>
            </a:r>
          </a:p>
          <a:p>
            <a:pPr lvl="1"/>
            <a:r>
              <a:rPr lang="en-US" dirty="0"/>
              <a:t>Also has categorical data that doesn’t work in PCA</a:t>
            </a:r>
          </a:p>
          <a:p>
            <a:pPr lvl="1"/>
            <a:r>
              <a:rPr lang="en-US" dirty="0"/>
              <a:t>Numeric data needs to be normalized and centered</a:t>
            </a:r>
          </a:p>
          <a:p>
            <a:pPr lvl="1"/>
            <a:r>
              <a:rPr lang="en-US" dirty="0"/>
              <a:t>Must also remove closely correlated columns</a:t>
            </a:r>
          </a:p>
        </p:txBody>
      </p:sp>
    </p:spTree>
    <p:extLst>
      <p:ext uri="{BB962C8B-B14F-4D97-AF65-F5344CB8AC3E}">
        <p14:creationId xmlns:p14="http://schemas.microsoft.com/office/powerpoint/2010/main" val="44531145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PCA</a:t>
            </a:r>
            <a:r>
              <a:rPr lang="zh-TW" altLang="en-US" sz="4800" dirty="0"/>
              <a:t>实作 </a:t>
            </a:r>
            <a:r>
              <a:rPr lang="en-US" sz="3600" dirty="0"/>
              <a:t>PCA in practice</a:t>
            </a:r>
            <a:endParaRPr lang="en-US" dirty="0"/>
          </a:p>
        </p:txBody>
      </p:sp>
      <p:sp>
        <p:nvSpPr>
          <p:cNvPr id="12" name="Content Placeholder 2">
            <a:extLst>
              <a:ext uri="{FF2B5EF4-FFF2-40B4-BE49-F238E27FC236}">
                <a16:creationId xmlns:a16="http://schemas.microsoft.com/office/drawing/2014/main" id="{3C4B4698-3E43-9548-B901-29B288CF80CC}"/>
              </a:ext>
            </a:extLst>
          </p:cNvPr>
          <p:cNvSpPr>
            <a:spLocks noGrp="1"/>
          </p:cNvSpPr>
          <p:nvPr>
            <p:ph type="body" sz="quarter" idx="10"/>
          </p:nvPr>
        </p:nvSpPr>
        <p:spPr>
          <a:xfrm>
            <a:off x="358570" y="1344828"/>
            <a:ext cx="11474238" cy="5135958"/>
          </a:xfrm>
        </p:spPr>
        <p:txBody>
          <a:bodyPr/>
          <a:lstStyle/>
          <a:p>
            <a:r>
              <a:rPr lang="zh-TW" altLang="en-US" dirty="0"/>
              <a:t>应该要用多少成分？</a:t>
            </a:r>
            <a:r>
              <a:rPr lang="en-US" dirty="0"/>
              <a:t>How many components to use?</a:t>
            </a:r>
          </a:p>
          <a:p>
            <a:endParaRPr lang="en-US" dirty="0"/>
          </a:p>
          <a:p>
            <a:endParaRPr lang="en-US" dirty="0"/>
          </a:p>
          <a:p>
            <a:endParaRPr lang="en-US" dirty="0"/>
          </a:p>
          <a:p>
            <a:endParaRPr lang="en-US" dirty="0"/>
          </a:p>
          <a:p>
            <a:endParaRPr lang="en-US" dirty="0"/>
          </a:p>
          <a:p>
            <a:pPr marL="0" indent="0">
              <a:buNone/>
            </a:pPr>
            <a:endParaRPr lang="en-US" dirty="0"/>
          </a:p>
          <a:p>
            <a:pPr marL="0" indent="0">
              <a:buNone/>
            </a:pPr>
            <a:endParaRPr lang="en-US" dirty="0"/>
          </a:p>
          <a:p>
            <a:endParaRPr lang="en-US" dirty="0"/>
          </a:p>
          <a:p>
            <a:r>
              <a:rPr lang="zh-TW" altLang="en-US" dirty="0"/>
              <a:t>碎石图中亦可看出，五个成分</a:t>
            </a:r>
            <a:r>
              <a:rPr lang="en-US" altLang="zh-TW" dirty="0"/>
              <a:t>(components)</a:t>
            </a:r>
            <a:r>
              <a:rPr lang="zh-CN" altLang="en-US" dirty="0"/>
              <a:t>就</a:t>
            </a:r>
            <a:r>
              <a:rPr lang="zh-TW" altLang="en-US" dirty="0"/>
              <a:t>承载了大部分的信息</a:t>
            </a:r>
            <a:endParaRPr lang="en-US" altLang="zh-TW" dirty="0"/>
          </a:p>
          <a:p>
            <a:r>
              <a:rPr lang="en-US" dirty="0"/>
              <a:t>Scree graph also indicates that five components carry majority of info</a:t>
            </a:r>
          </a:p>
        </p:txBody>
      </p:sp>
      <p:pic>
        <p:nvPicPr>
          <p:cNvPr id="7" name="Picture 6">
            <a:extLst>
              <a:ext uri="{FF2B5EF4-FFF2-40B4-BE49-F238E27FC236}">
                <a16:creationId xmlns:a16="http://schemas.microsoft.com/office/drawing/2014/main" id="{B48AA2AC-6514-E043-83D5-C055AA50CE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762" y="1893275"/>
            <a:ext cx="4839803" cy="3201129"/>
          </a:xfrm>
          <a:prstGeom prst="rect">
            <a:avLst/>
          </a:prstGeom>
        </p:spPr>
      </p:pic>
      <p:cxnSp>
        <p:nvCxnSpPr>
          <p:cNvPr id="9" name="Straight Arrow Connector 8"/>
          <p:cNvCxnSpPr/>
          <p:nvPr/>
        </p:nvCxnSpPr>
        <p:spPr>
          <a:xfrm flipV="1">
            <a:off x="1942326" y="4439650"/>
            <a:ext cx="0" cy="784443"/>
          </a:xfrm>
          <a:prstGeom prst="straightConnector1">
            <a:avLst/>
          </a:prstGeom>
          <a:ln w="38100">
            <a:solidFill>
              <a:schemeClr val="accent3"/>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3449297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PCA</a:t>
            </a:r>
            <a:r>
              <a:rPr lang="zh-TW" altLang="en-US" dirty="0"/>
              <a:t>实作 </a:t>
            </a:r>
            <a:r>
              <a:rPr lang="en-US" dirty="0"/>
              <a:t>PCA in practice</a:t>
            </a:r>
          </a:p>
        </p:txBody>
      </p:sp>
      <p:sp>
        <p:nvSpPr>
          <p:cNvPr id="4" name="Content Placeholder 3">
            <a:extLst>
              <a:ext uri="{FF2B5EF4-FFF2-40B4-BE49-F238E27FC236}">
                <a16:creationId xmlns:a16="http://schemas.microsoft.com/office/drawing/2014/main" id="{BF872174-E290-CE49-AF41-06E5AA7335DE}"/>
              </a:ext>
            </a:extLst>
          </p:cNvPr>
          <p:cNvSpPr>
            <a:spLocks noGrp="1"/>
          </p:cNvSpPr>
          <p:nvPr>
            <p:ph type="body" sz="quarter" idx="10"/>
          </p:nvPr>
        </p:nvSpPr>
        <p:spPr>
          <a:xfrm>
            <a:off x="358570" y="1344828"/>
            <a:ext cx="11474238" cy="2067425"/>
          </a:xfrm>
        </p:spPr>
        <p:txBody>
          <a:bodyPr/>
          <a:lstStyle/>
          <a:p>
            <a:r>
              <a:rPr lang="zh-TW" altLang="en-US" dirty="0"/>
              <a:t>解释</a:t>
            </a:r>
            <a:endParaRPr lang="en-US" dirty="0"/>
          </a:p>
          <a:p>
            <a:r>
              <a:rPr lang="en-US" dirty="0"/>
              <a:t>Interpretation</a:t>
            </a:r>
          </a:p>
          <a:p>
            <a:pPr lvl="1"/>
            <a:endParaRPr lang="en-US" dirty="0"/>
          </a:p>
          <a:p>
            <a:pPr lvl="1"/>
            <a:r>
              <a:rPr lang="zh-TW" altLang="en-US" dirty="0"/>
              <a:t>主成分与某些食物为主的向量相符</a:t>
            </a:r>
            <a:endParaRPr lang="en-US" dirty="0"/>
          </a:p>
          <a:p>
            <a:pPr lvl="1"/>
            <a:r>
              <a:rPr lang="en-US" dirty="0"/>
              <a:t>The principal components correspond with vectors predominated by certain kinds of foods</a:t>
            </a:r>
          </a:p>
        </p:txBody>
      </p:sp>
      <p:sp>
        <p:nvSpPr>
          <p:cNvPr id="9" name="TextBox 8"/>
          <p:cNvSpPr txBox="1"/>
          <p:nvPr/>
        </p:nvSpPr>
        <p:spPr>
          <a:xfrm>
            <a:off x="2927640" y="3594793"/>
            <a:ext cx="512466" cy="523220"/>
          </a:xfrm>
          <a:prstGeom prst="rect">
            <a:avLst/>
          </a:prstGeom>
          <a:noFill/>
        </p:spPr>
        <p:txBody>
          <a:bodyPr wrap="square" rtlCol="0">
            <a:spAutoFit/>
          </a:bodyPr>
          <a:lstStyle/>
          <a:p>
            <a:pPr algn="ctr"/>
            <a:r>
              <a:rPr lang="en-US" sz="2800" i="1" dirty="0">
                <a:latin typeface="Cambria Math" panose="02040503050406030204" pitchFamily="18" charset="0"/>
                <a:ea typeface="Cambria Math" panose="02040503050406030204" pitchFamily="18" charset="0"/>
              </a:rPr>
              <a:t>c</a:t>
            </a:r>
            <a:r>
              <a:rPr lang="en-US" sz="2800" baseline="-25000" dirty="0">
                <a:latin typeface="Cambria Math" panose="02040503050406030204" pitchFamily="18" charset="0"/>
                <a:ea typeface="Cambria Math" panose="02040503050406030204" pitchFamily="18" charset="0"/>
              </a:rPr>
              <a:t>1</a:t>
            </a:r>
          </a:p>
        </p:txBody>
      </p:sp>
      <p:sp>
        <p:nvSpPr>
          <p:cNvPr id="10" name="TextBox 9"/>
          <p:cNvSpPr txBox="1"/>
          <p:nvPr/>
        </p:nvSpPr>
        <p:spPr>
          <a:xfrm>
            <a:off x="8693495" y="3594793"/>
            <a:ext cx="512466" cy="523220"/>
          </a:xfrm>
          <a:prstGeom prst="rect">
            <a:avLst/>
          </a:prstGeom>
          <a:noFill/>
        </p:spPr>
        <p:txBody>
          <a:bodyPr wrap="square" rtlCol="0">
            <a:spAutoFit/>
          </a:bodyPr>
          <a:lstStyle/>
          <a:p>
            <a:pPr algn="ctr"/>
            <a:r>
              <a:rPr lang="en-US" sz="2800" i="1" dirty="0">
                <a:latin typeface="Cambria Math" panose="02040503050406030204" pitchFamily="18" charset="0"/>
                <a:ea typeface="Cambria Math" panose="02040503050406030204" pitchFamily="18" charset="0"/>
              </a:rPr>
              <a:t>c</a:t>
            </a:r>
            <a:r>
              <a:rPr lang="en-US" sz="2800" baseline="-25000" dirty="0">
                <a:latin typeface="Cambria Math" panose="02040503050406030204" pitchFamily="18" charset="0"/>
                <a:ea typeface="Cambria Math" panose="02040503050406030204" pitchFamily="18" charset="0"/>
              </a:rPr>
              <a:t>2</a:t>
            </a:r>
          </a:p>
        </p:txBody>
      </p:sp>
      <p:pic>
        <p:nvPicPr>
          <p:cNvPr id="12" name="Picture 11">
            <a:extLst>
              <a:ext uri="{FF2B5EF4-FFF2-40B4-BE49-F238E27FC236}">
                <a16:creationId xmlns:a16="http://schemas.microsoft.com/office/drawing/2014/main" id="{13D0ED6C-F07A-E445-8D2C-1880905405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64" y="4238689"/>
            <a:ext cx="5423619" cy="1314286"/>
          </a:xfrm>
          <a:prstGeom prst="rect">
            <a:avLst/>
          </a:prstGeom>
        </p:spPr>
      </p:pic>
      <p:pic>
        <p:nvPicPr>
          <p:cNvPr id="13" name="Picture 12">
            <a:extLst>
              <a:ext uri="{FF2B5EF4-FFF2-40B4-BE49-F238E27FC236}">
                <a16:creationId xmlns:a16="http://schemas.microsoft.com/office/drawing/2014/main" id="{6E8DE101-75A6-0644-85FD-DF13E9527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6528" y="4238689"/>
            <a:ext cx="5486400" cy="1855368"/>
          </a:xfrm>
          <a:prstGeom prst="rect">
            <a:avLst/>
          </a:prstGeom>
        </p:spPr>
      </p:pic>
    </p:spTree>
    <p:extLst>
      <p:ext uri="{BB962C8B-B14F-4D97-AF65-F5344CB8AC3E}">
        <p14:creationId xmlns:p14="http://schemas.microsoft.com/office/powerpoint/2010/main" val="413977779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9F28E-473F-3444-BC05-CE857D4DED79}"/>
              </a:ext>
            </a:extLst>
          </p:cNvPr>
          <p:cNvSpPr>
            <a:spLocks noGrp="1"/>
          </p:cNvSpPr>
          <p:nvPr>
            <p:ph type="title"/>
          </p:nvPr>
        </p:nvSpPr>
        <p:spPr>
          <a:xfrm>
            <a:off x="585216" y="2620310"/>
            <a:ext cx="9144000" cy="914096"/>
          </a:xfrm>
        </p:spPr>
        <p:txBody>
          <a:bodyPr/>
          <a:lstStyle/>
          <a:p>
            <a:r>
              <a:rPr lang="en-US" u="sng">
                <a:hlinkClick r:id="rId2" tooltip="https://aka.ms/ReactorFeedback">
                  <a:extLst>
                    <a:ext uri="{A12FA001-AC4F-418D-AE19-62706E023703}">
                      <ahyp:hlinkClr xmlns:ahyp="http://schemas.microsoft.com/office/drawing/2018/hyperlinkcolor" val="tx"/>
                    </a:ext>
                  </a:extLst>
                </a:hlinkClick>
              </a:rPr>
              <a:t>https://aka.ms/</a:t>
            </a:r>
            <a:r>
              <a:rPr lang="en-US" sz="6600" u="sng">
                <a:hlinkClick r:id="rId2" tooltip="https://aka.ms/ReactorFeedback">
                  <a:extLst>
                    <a:ext uri="{A12FA001-AC4F-418D-AE19-62706E023703}">
                      <ahyp:hlinkClr xmlns:ahyp="http://schemas.microsoft.com/office/drawing/2018/hyperlinkcolor" val="tx"/>
                    </a:ext>
                  </a:extLst>
                </a:hlinkClick>
              </a:rPr>
              <a:t>ReactorFeedback</a:t>
            </a:r>
            <a:endParaRPr lang="en-US"/>
          </a:p>
        </p:txBody>
      </p:sp>
    </p:spTree>
    <p:extLst>
      <p:ext uri="{BB962C8B-B14F-4D97-AF65-F5344CB8AC3E}">
        <p14:creationId xmlns:p14="http://schemas.microsoft.com/office/powerpoint/2010/main" val="66882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2600" y="3121223"/>
            <a:ext cx="9961880" cy="1415772"/>
          </a:xfrm>
        </p:spPr>
        <p:txBody>
          <a:bodyPr/>
          <a:lstStyle/>
          <a:p>
            <a:r>
              <a:rPr lang="zh-TW" altLang="en-US" dirty="0"/>
              <a:t>机器学习的准确率与接收者操作特征曲线</a:t>
            </a:r>
            <a:r>
              <a:rPr lang="en-US" altLang="zh-TW" dirty="0"/>
              <a:t>(ROC</a:t>
            </a:r>
            <a:r>
              <a:rPr lang="zh-TW" altLang="en-US" dirty="0"/>
              <a:t>曲线</a:t>
            </a:r>
            <a:r>
              <a:rPr lang="en-US" altLang="zh-TW" dirty="0"/>
              <a:t>)</a:t>
            </a:r>
            <a:br>
              <a:rPr lang="en-US" dirty="0"/>
            </a:br>
            <a:r>
              <a:rPr lang="en-US" sz="2800" dirty="0"/>
              <a:t>Machine learning accuracy and </a:t>
            </a:r>
            <a:br>
              <a:rPr lang="en-US" sz="2800" dirty="0"/>
            </a:br>
            <a:r>
              <a:rPr lang="en-US" sz="2800" dirty="0"/>
              <a:t>the receiver operating characteristic (ROC) curve</a:t>
            </a:r>
            <a:endParaRPr lang="en-US" dirty="0"/>
          </a:p>
        </p:txBody>
      </p:sp>
    </p:spTree>
    <p:extLst>
      <p:ext uri="{BB962C8B-B14F-4D97-AF65-F5344CB8AC3E}">
        <p14:creationId xmlns:p14="http://schemas.microsoft.com/office/powerpoint/2010/main" val="94623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第 </a:t>
            </a:r>
            <a:r>
              <a:rPr lang="en-US" altLang="zh-TW" dirty="0"/>
              <a:t>1.3 </a:t>
            </a:r>
            <a:r>
              <a:rPr lang="zh-TW" altLang="en-US" dirty="0"/>
              <a:t>节 概述</a:t>
            </a:r>
            <a:endParaRPr lang="en-US" dirty="0"/>
          </a:p>
        </p:txBody>
      </p:sp>
      <p:sp>
        <p:nvSpPr>
          <p:cNvPr id="3" name="Content Placeholder 2"/>
          <p:cNvSpPr>
            <a:spLocks noGrp="1"/>
          </p:cNvSpPr>
          <p:nvPr>
            <p:ph type="body" sz="quarter" idx="10"/>
          </p:nvPr>
        </p:nvSpPr>
        <p:spPr>
          <a:xfrm>
            <a:off x="358570" y="1344828"/>
            <a:ext cx="11474238" cy="3961958"/>
          </a:xfrm>
        </p:spPr>
        <p:txBody>
          <a:bodyPr>
            <a:normAutofit/>
          </a:bodyPr>
          <a:lstStyle/>
          <a:p>
            <a:r>
              <a:rPr lang="zh-TW" altLang="en-US" sz="3200" dirty="0"/>
              <a:t>拟合模型</a:t>
            </a:r>
            <a:endParaRPr lang="en-US" sz="3200" dirty="0"/>
          </a:p>
          <a:p>
            <a:r>
              <a:rPr lang="zh-TW" altLang="en-US" sz="3200" dirty="0"/>
              <a:t>检验准度的方法</a:t>
            </a:r>
            <a:endParaRPr lang="en-US" altLang="zh-TW" sz="3200" dirty="0"/>
          </a:p>
          <a:p>
            <a:r>
              <a:rPr lang="zh-TW" altLang="en-US" sz="3200" dirty="0"/>
              <a:t>接收者操作特征曲线</a:t>
            </a:r>
            <a:r>
              <a:rPr lang="en-US" altLang="zh-TW" sz="3200" dirty="0"/>
              <a:t>(</a:t>
            </a:r>
            <a:r>
              <a:rPr lang="en-US" sz="3200" dirty="0"/>
              <a:t>ROC)</a:t>
            </a:r>
            <a:r>
              <a:rPr lang="zh-TW" altLang="en-US" sz="3200" dirty="0"/>
              <a:t>曲线</a:t>
            </a:r>
            <a:endParaRPr lang="en-US" sz="3200" dirty="0"/>
          </a:p>
          <a:p>
            <a:endParaRPr lang="en-US" sz="3200" dirty="0"/>
          </a:p>
          <a:p>
            <a:r>
              <a:rPr lang="en-US" sz="2800" dirty="0"/>
              <a:t>Fit the model</a:t>
            </a:r>
          </a:p>
          <a:p>
            <a:r>
              <a:rPr lang="en-US" sz="2800" dirty="0"/>
              <a:t>Ways of assessing accuracy</a:t>
            </a:r>
          </a:p>
          <a:p>
            <a:r>
              <a:rPr lang="en-US" sz="2800" dirty="0"/>
              <a:t>Receiver operating characteristic (ROC) curve</a:t>
            </a:r>
          </a:p>
          <a:p>
            <a:endParaRPr lang="en-US" sz="3200" dirty="0"/>
          </a:p>
        </p:txBody>
      </p:sp>
    </p:spTree>
    <p:extLst>
      <p:ext uri="{BB962C8B-B14F-4D97-AF65-F5344CB8AC3E}">
        <p14:creationId xmlns:p14="http://schemas.microsoft.com/office/powerpoint/2010/main" val="20979120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dirty="0"/>
              <a:t>拟合模型 </a:t>
            </a:r>
            <a:r>
              <a:rPr lang="en-US" altLang="zh-TW" dirty="0"/>
              <a:t> </a:t>
            </a:r>
            <a:r>
              <a:rPr lang="en-US" sz="3600" dirty="0"/>
              <a:t>Fit the model</a:t>
            </a:r>
          </a:p>
        </p:txBody>
      </p:sp>
      <p:sp>
        <p:nvSpPr>
          <p:cNvPr id="4" name="Content Placeholder 3">
            <a:extLst>
              <a:ext uri="{FF2B5EF4-FFF2-40B4-BE49-F238E27FC236}">
                <a16:creationId xmlns:a16="http://schemas.microsoft.com/office/drawing/2014/main" id="{FADA8F47-2008-C64B-AFFE-03111AC7DB5F}"/>
              </a:ext>
            </a:extLst>
          </p:cNvPr>
          <p:cNvSpPr>
            <a:spLocks noGrp="1"/>
          </p:cNvSpPr>
          <p:nvPr>
            <p:ph type="body" sz="quarter" idx="10"/>
          </p:nvPr>
        </p:nvSpPr>
        <p:spPr>
          <a:xfrm>
            <a:off x="358570" y="1344828"/>
            <a:ext cx="11474238" cy="3981859"/>
          </a:xfrm>
        </p:spPr>
        <p:txBody>
          <a:bodyPr/>
          <a:lstStyle/>
          <a:p>
            <a:r>
              <a:rPr lang="zh-TW" altLang="en-US" dirty="0"/>
              <a:t>应用逻辑回归</a:t>
            </a:r>
            <a:endParaRPr lang="en-US" dirty="0"/>
          </a:p>
          <a:p>
            <a:r>
              <a:rPr lang="en-US" dirty="0"/>
              <a:t>Uses logistic regression</a:t>
            </a:r>
          </a:p>
          <a:p>
            <a:pPr lvl="1"/>
            <a:r>
              <a:rPr lang="zh-CN" altLang="en-US" dirty="0"/>
              <a:t>在</a:t>
            </a:r>
            <a:r>
              <a:rPr lang="en-US" dirty="0"/>
              <a:t>0（false）</a:t>
            </a:r>
            <a:r>
              <a:rPr lang="zh-TW" altLang="en-US" dirty="0"/>
              <a:t>和</a:t>
            </a:r>
            <a:r>
              <a:rPr lang="en-US" altLang="zh-TW" dirty="0"/>
              <a:t>1</a:t>
            </a:r>
            <a:r>
              <a:rPr lang="zh-TW" altLang="en-US" dirty="0"/>
              <a:t>（</a:t>
            </a:r>
            <a:r>
              <a:rPr lang="en-US" dirty="0"/>
              <a:t>true）</a:t>
            </a:r>
            <a:r>
              <a:rPr lang="zh-TW" altLang="en-US" dirty="0"/>
              <a:t>之间拟合一条</a:t>
            </a:r>
            <a:r>
              <a:rPr lang="en-US" dirty="0"/>
              <a:t>S</a:t>
            </a:r>
            <a:r>
              <a:rPr lang="zh-TW" altLang="en-US" dirty="0"/>
              <a:t>曲线</a:t>
            </a:r>
            <a:endParaRPr lang="en-US" altLang="zh-TW" dirty="0"/>
          </a:p>
          <a:p>
            <a:pPr lvl="1"/>
            <a:r>
              <a:rPr lang="en-US" dirty="0"/>
              <a:t>Fits an S-curve between 0 (false) </a:t>
            </a:r>
            <a:br>
              <a:rPr lang="en-US" dirty="0"/>
            </a:br>
            <a:r>
              <a:rPr lang="en-US" dirty="0"/>
              <a:t>and 1 (true)</a:t>
            </a:r>
          </a:p>
          <a:p>
            <a:pPr lvl="1"/>
            <a:endParaRPr lang="en-US" dirty="0"/>
          </a:p>
          <a:p>
            <a:pPr lvl="1"/>
            <a:endParaRPr lang="en-US" dirty="0"/>
          </a:p>
          <a:p>
            <a:r>
              <a:rPr lang="zh-TW" altLang="en-US" dirty="0"/>
              <a:t>模型会预测食物是否为低热量</a:t>
            </a:r>
            <a:endParaRPr lang="en-US" dirty="0"/>
          </a:p>
          <a:p>
            <a:r>
              <a:rPr lang="en-US" dirty="0"/>
              <a:t>Model predicts whether </a:t>
            </a:r>
            <a:br>
              <a:rPr lang="en-US" dirty="0"/>
            </a:br>
            <a:r>
              <a:rPr lang="en-US" dirty="0"/>
              <a:t>a food is low calorie or not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7933" y="1642916"/>
            <a:ext cx="6487430" cy="4115374"/>
          </a:xfrm>
          <a:prstGeom prst="rect">
            <a:avLst/>
          </a:prstGeom>
        </p:spPr>
      </p:pic>
    </p:spTree>
    <p:extLst>
      <p:ext uri="{BB962C8B-B14F-4D97-AF65-F5344CB8AC3E}">
        <p14:creationId xmlns:p14="http://schemas.microsoft.com/office/powerpoint/2010/main" val="41117720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z="4800" dirty="0"/>
              <a:t>检验准度的方法</a:t>
            </a:r>
            <a:r>
              <a:rPr lang="en-US" altLang="zh-TW" sz="4800" dirty="0"/>
              <a:t> </a:t>
            </a:r>
            <a:r>
              <a:rPr lang="en-US" sz="3600" dirty="0"/>
              <a:t>Ways of assessing accuracy</a:t>
            </a:r>
          </a:p>
        </p:txBody>
      </p:sp>
      <p:sp>
        <p:nvSpPr>
          <p:cNvPr id="3" name="Content Placeholder 2"/>
          <p:cNvSpPr>
            <a:spLocks noGrp="1"/>
          </p:cNvSpPr>
          <p:nvPr>
            <p:ph type="body" sz="quarter" idx="10"/>
          </p:nvPr>
        </p:nvSpPr>
        <p:spPr>
          <a:xfrm>
            <a:off x="358570" y="1344828"/>
            <a:ext cx="11474238" cy="5033487"/>
          </a:xfrm>
        </p:spPr>
        <p:txBody>
          <a:bodyPr>
            <a:normAutofit/>
          </a:bodyPr>
          <a:lstStyle/>
          <a:p>
            <a:r>
              <a:rPr lang="zh-TW" altLang="en-US" dirty="0"/>
              <a:t>准确率 </a:t>
            </a:r>
            <a:r>
              <a:rPr lang="en-US" dirty="0"/>
              <a:t>Accuracy score</a:t>
            </a:r>
          </a:p>
          <a:p>
            <a:endParaRPr lang="en-US" dirty="0"/>
          </a:p>
          <a:p>
            <a:endParaRPr lang="en-US" dirty="0"/>
          </a:p>
          <a:p>
            <a:endParaRPr lang="en-US" sz="1800" dirty="0"/>
          </a:p>
          <a:p>
            <a:endParaRPr lang="en-US" dirty="0"/>
          </a:p>
          <a:p>
            <a:r>
              <a:rPr lang="zh-TW" altLang="en-US" dirty="0"/>
              <a:t>混淆矩阵 </a:t>
            </a:r>
            <a:r>
              <a:rPr lang="en-US" dirty="0"/>
              <a:t>Confusion matrix</a:t>
            </a:r>
          </a:p>
          <a:p>
            <a:endParaRPr lang="en-US" dirty="0"/>
          </a:p>
          <a:p>
            <a:pPr marL="0" indent="0">
              <a:buNone/>
            </a:pPr>
            <a:endParaRPr lang="en-US" dirty="0"/>
          </a:p>
          <a:p>
            <a:pPr marL="0" indent="0">
              <a:buNone/>
            </a:pPr>
            <a:endParaRPr lang="en-US" dirty="0"/>
          </a:p>
          <a:p>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456" y="2102847"/>
            <a:ext cx="5132440" cy="914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3456" y="4285468"/>
            <a:ext cx="4393143" cy="1175048"/>
          </a:xfrm>
          <a:prstGeom prst="rect">
            <a:avLst/>
          </a:prstGeom>
        </p:spPr>
      </p:pic>
    </p:spTree>
    <p:extLst>
      <p:ext uri="{BB962C8B-B14F-4D97-AF65-F5344CB8AC3E}">
        <p14:creationId xmlns:p14="http://schemas.microsoft.com/office/powerpoint/2010/main" val="144171868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8570" y="192364"/>
            <a:ext cx="11474238" cy="896552"/>
          </a:xfrm>
        </p:spPr>
        <p:txBody>
          <a:bodyPr/>
          <a:lstStyle/>
          <a:p>
            <a:r>
              <a:rPr lang="en-US" sz="3200" dirty="0"/>
              <a:t>ML1 On-line Workshop Agenda ML1 </a:t>
            </a:r>
            <a:r>
              <a:rPr lang="zh-TW" altLang="en-US" sz="3200" dirty="0"/>
              <a:t>在线研讨会议程</a:t>
            </a:r>
            <a:endParaRPr lang="en-US" sz="3200" dirty="0">
              <a:solidFill>
                <a:srgbClr val="FF0000"/>
              </a:solidFill>
            </a:endParaRPr>
          </a:p>
        </p:txBody>
      </p:sp>
      <p:graphicFrame>
        <p:nvGraphicFramePr>
          <p:cNvPr id="4" name="Table 3">
            <a:extLst>
              <a:ext uri="{FF2B5EF4-FFF2-40B4-BE49-F238E27FC236}">
                <a16:creationId xmlns:a16="http://schemas.microsoft.com/office/drawing/2014/main" id="{F74D1633-FA73-AE42-A42C-88906B19DD94}"/>
              </a:ext>
            </a:extLst>
          </p:cNvPr>
          <p:cNvGraphicFramePr>
            <a:graphicFrameLocks noGrp="1"/>
          </p:cNvGraphicFramePr>
          <p:nvPr>
            <p:extLst>
              <p:ext uri="{D42A27DB-BD31-4B8C-83A1-F6EECF244321}">
                <p14:modId xmlns:p14="http://schemas.microsoft.com/office/powerpoint/2010/main" val="1251710609"/>
              </p:ext>
            </p:extLst>
          </p:nvPr>
        </p:nvGraphicFramePr>
        <p:xfrm>
          <a:off x="136896" y="682491"/>
          <a:ext cx="11874995" cy="5545539"/>
        </p:xfrm>
        <a:graphic>
          <a:graphicData uri="http://schemas.openxmlformats.org/drawingml/2006/table">
            <a:tbl>
              <a:tblPr firstRow="1" bandRow="1">
                <a:tableStyleId>{21E4AEA4-8DFA-4A89-87EB-49C32662AFE0}</a:tableStyleId>
              </a:tblPr>
              <a:tblGrid>
                <a:gridCol w="1165431">
                  <a:extLst>
                    <a:ext uri="{9D8B030D-6E8A-4147-A177-3AD203B41FA5}">
                      <a16:colId xmlns:a16="http://schemas.microsoft.com/office/drawing/2014/main" val="1416904660"/>
                    </a:ext>
                  </a:extLst>
                </a:gridCol>
                <a:gridCol w="4772067">
                  <a:extLst>
                    <a:ext uri="{9D8B030D-6E8A-4147-A177-3AD203B41FA5}">
                      <a16:colId xmlns:a16="http://schemas.microsoft.com/office/drawing/2014/main" val="569810871"/>
                    </a:ext>
                  </a:extLst>
                </a:gridCol>
                <a:gridCol w="1143824">
                  <a:extLst>
                    <a:ext uri="{9D8B030D-6E8A-4147-A177-3AD203B41FA5}">
                      <a16:colId xmlns:a16="http://schemas.microsoft.com/office/drawing/2014/main" val="350654248"/>
                    </a:ext>
                  </a:extLst>
                </a:gridCol>
                <a:gridCol w="4793673">
                  <a:extLst>
                    <a:ext uri="{9D8B030D-6E8A-4147-A177-3AD203B41FA5}">
                      <a16:colId xmlns:a16="http://schemas.microsoft.com/office/drawing/2014/main" val="3677402551"/>
                    </a:ext>
                  </a:extLst>
                </a:gridCol>
              </a:tblGrid>
              <a:tr h="526955">
                <a:tc gridSpan="2">
                  <a:txBody>
                    <a:bodyPr/>
                    <a:lstStyle/>
                    <a:p>
                      <a:r>
                        <a:rPr lang="en-TW" sz="2400" b="0" dirty="0">
                          <a:solidFill>
                            <a:sysClr val="windowText" lastClr="000000"/>
                          </a:solidFill>
                        </a:rPr>
                        <a:t>Day 1 </a:t>
                      </a:r>
                      <a:r>
                        <a:rPr lang="zh-CN" altLang="en-US" sz="2400" b="0" dirty="0">
                          <a:solidFill>
                            <a:schemeClr val="accent2"/>
                          </a:solidFill>
                        </a:rPr>
                        <a:t>第一天</a:t>
                      </a:r>
                      <a:endParaRPr lang="en-TW" sz="2400" b="0" dirty="0">
                        <a:solidFill>
                          <a:schemeClr val="accent2"/>
                        </a:solidFill>
                      </a:endParaRPr>
                    </a:p>
                  </a:txBody>
                  <a:tcPr anchor="ctr">
                    <a:noFill/>
                  </a:tcPr>
                </a:tc>
                <a:tc hMerge="1">
                  <a:txBody>
                    <a:bodyPr/>
                    <a:lstStyle/>
                    <a:p>
                      <a:endParaRPr lang="en-TW" dirty="0"/>
                    </a:p>
                  </a:txBody>
                  <a:tcPr>
                    <a:noFill/>
                  </a:tcPr>
                </a:tc>
                <a:tc gridSpan="2">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TW" sz="2400" b="0" dirty="0">
                          <a:solidFill>
                            <a:sysClr val="windowText" lastClr="000000"/>
                          </a:solidFill>
                        </a:rPr>
                        <a:t>Day 2 </a:t>
                      </a:r>
                      <a:r>
                        <a:rPr lang="zh-CN" altLang="en-US" sz="2400" b="0" dirty="0">
                          <a:solidFill>
                            <a:schemeClr val="accent2"/>
                          </a:solidFill>
                        </a:rPr>
                        <a:t>第二天</a:t>
                      </a:r>
                      <a:endParaRPr lang="en-TW" sz="2400" b="0" dirty="0">
                        <a:solidFill>
                          <a:schemeClr val="accent2"/>
                        </a:solidFill>
                      </a:endParaRPr>
                    </a:p>
                  </a:txBody>
                  <a:tcPr anchor="ctr">
                    <a:noFill/>
                  </a:tcPr>
                </a:tc>
                <a:tc hMerge="1">
                  <a:txBody>
                    <a:bodyPr/>
                    <a:lstStyle/>
                    <a:p>
                      <a:endParaRPr lang="en-TW" dirty="0"/>
                    </a:p>
                  </a:txBody>
                  <a:tcPr>
                    <a:noFill/>
                  </a:tcPr>
                </a:tc>
                <a:extLst>
                  <a:ext uri="{0D108BD9-81ED-4DB2-BD59-A6C34878D82A}">
                    <a16:rowId xmlns:a16="http://schemas.microsoft.com/office/drawing/2014/main" val="2681812724"/>
                  </a:ext>
                </a:extLst>
              </a:tr>
              <a:tr h="526955">
                <a:tc>
                  <a:txBody>
                    <a:bodyPr/>
                    <a:lstStyle/>
                    <a:p>
                      <a:pPr algn="ctr"/>
                      <a:r>
                        <a:rPr lang="en-US" sz="1800" b="0" i="0" kern="1200" dirty="0">
                          <a:solidFill>
                            <a:schemeClr val="bg1"/>
                          </a:solidFill>
                          <a:effectLst/>
                          <a:latin typeface="Segoe UI" panose="020B0502040204020203" pitchFamily="34" charset="0"/>
                          <a:ea typeface="+mn-ea"/>
                          <a:cs typeface="+mn-cs"/>
                        </a:rPr>
                        <a:t>19:30</a:t>
                      </a:r>
                      <a:endParaRPr lang="en-TW" dirty="0">
                        <a:solidFill>
                          <a:schemeClr val="bg1"/>
                        </a:solidFill>
                      </a:endParaRPr>
                    </a:p>
                  </a:txBody>
                  <a:tcPr anchor="ctr">
                    <a:solidFill>
                      <a:schemeClr val="accent2">
                        <a:lumMod val="75000"/>
                      </a:schemeClr>
                    </a:solidFill>
                  </a:tcPr>
                </a:tc>
                <a:tc>
                  <a:txBody>
                    <a:bodyPr/>
                    <a:lstStyle/>
                    <a:p>
                      <a:r>
                        <a:rPr lang="en-TW" sz="1600" dirty="0"/>
                        <a:t>Welcome   </a:t>
                      </a:r>
                      <a:r>
                        <a:rPr lang="zh-TW" altLang="en-US" sz="1600" dirty="0"/>
                        <a:t>开场</a:t>
                      </a:r>
                      <a:endParaRPr lang="en-TW" sz="1600" dirty="0"/>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14:30</a:t>
                      </a:r>
                      <a:endParaRPr lang="en-TW" dirty="0">
                        <a:solidFill>
                          <a:schemeClr val="bg1"/>
                        </a:solidFill>
                      </a:endParaRPr>
                    </a:p>
                  </a:txBody>
                  <a:tcPr anchor="ctr">
                    <a:solidFill>
                      <a:schemeClr val="accent2">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TW" sz="1600" dirty="0"/>
                        <a:t>Welcome   </a:t>
                      </a:r>
                      <a:r>
                        <a:rPr lang="zh-TW" altLang="en-US" sz="1600" dirty="0"/>
                        <a:t>开场</a:t>
                      </a:r>
                      <a:endParaRPr lang="en-TW" sz="1600" dirty="0"/>
                    </a:p>
                  </a:txBody>
                  <a:tcPr anchor="ctr">
                    <a:solidFill>
                      <a:schemeClr val="bg1">
                        <a:lumMod val="85000"/>
                      </a:schemeClr>
                    </a:solidFill>
                  </a:tcPr>
                </a:tc>
                <a:extLst>
                  <a:ext uri="{0D108BD9-81ED-4DB2-BD59-A6C34878D82A}">
                    <a16:rowId xmlns:a16="http://schemas.microsoft.com/office/drawing/2014/main" val="3163309985"/>
                  </a:ext>
                </a:extLst>
              </a:tr>
              <a:tr h="914664">
                <a:tc>
                  <a:txBody>
                    <a:bodyPr/>
                    <a:lstStyle/>
                    <a:p>
                      <a:pPr algn="ctr"/>
                      <a:r>
                        <a:rPr lang="en-US" altLang="zh-TW" sz="1800" b="0" i="0" kern="1200" dirty="0">
                          <a:solidFill>
                            <a:schemeClr val="bg1"/>
                          </a:solidFill>
                          <a:effectLst/>
                          <a:latin typeface="Segoe UI" panose="020B0502040204020203" pitchFamily="34" charset="0"/>
                          <a:ea typeface="+mn-ea"/>
                          <a:cs typeface="+mn-cs"/>
                        </a:rPr>
                        <a:t>19:35</a:t>
                      </a:r>
                      <a:endParaRPr lang="en-TW" dirty="0">
                        <a:solidFill>
                          <a:schemeClr val="bg1"/>
                        </a:solidFill>
                      </a:endParaRPr>
                    </a:p>
                  </a:txBody>
                  <a:tcPr anchor="ctr">
                    <a:solidFill>
                      <a:schemeClr val="accent2">
                        <a:lumMod val="75000"/>
                      </a:schemeClr>
                    </a:solidFill>
                  </a:tcPr>
                </a:tc>
                <a:tc>
                  <a:txBody>
                    <a:bodyPr/>
                    <a:lstStyle/>
                    <a:p>
                      <a:r>
                        <a:rPr lang="en-US" sz="1600" kern="1200" dirty="0">
                          <a:solidFill>
                            <a:schemeClr val="dk1"/>
                          </a:solidFill>
                          <a:latin typeface="+mn-lt"/>
                          <a:ea typeface="+mn-ea"/>
                          <a:cs typeface="+mn-cs"/>
                        </a:rPr>
                        <a:t>Machine Learning Pipeline for Real Problem </a:t>
                      </a:r>
                    </a:p>
                    <a:p>
                      <a:r>
                        <a:rPr lang="zh-TW" altLang="en-US" sz="1600" kern="1200" dirty="0">
                          <a:solidFill>
                            <a:schemeClr val="dk1"/>
                          </a:solidFill>
                          <a:latin typeface="+mn-lt"/>
                          <a:ea typeface="+mn-ea"/>
                          <a:cs typeface="+mn-cs"/>
                        </a:rPr>
                        <a:t>如何运用机器学习处理问题？</a:t>
                      </a:r>
                      <a:endParaRPr lang="en-TW" sz="1600" kern="1200" dirty="0">
                        <a:solidFill>
                          <a:schemeClr val="dk1"/>
                        </a:solidFill>
                        <a:latin typeface="+mn-lt"/>
                        <a:ea typeface="+mn-ea"/>
                        <a:cs typeface="+mn-cs"/>
                      </a:endParaRPr>
                    </a:p>
                  </a:txBody>
                  <a:tcPr anchor="ctr">
                    <a:solidFill>
                      <a:schemeClr val="bg1">
                        <a:lumMod val="85000"/>
                      </a:schemeClr>
                    </a:solidFill>
                  </a:tcPr>
                </a:tc>
                <a:tc>
                  <a:txBody>
                    <a:bodyPr/>
                    <a:lstStyle/>
                    <a:p>
                      <a:pPr algn="ctr"/>
                      <a:r>
                        <a:rPr lang="en-US" altLang="zh-TW" sz="1800" b="0" i="0" kern="1200" dirty="0">
                          <a:solidFill>
                            <a:schemeClr val="bg1"/>
                          </a:solidFill>
                          <a:effectLst/>
                          <a:latin typeface="Segoe UI" panose="020B0502040204020203" pitchFamily="34" charset="0"/>
                          <a:ea typeface="+mn-ea"/>
                          <a:cs typeface="+mn-cs"/>
                        </a:rPr>
                        <a:t>14:35</a:t>
                      </a:r>
                      <a:endParaRPr lang="en-TW" dirty="0">
                        <a:solidFill>
                          <a:schemeClr val="bg1"/>
                        </a:solidFill>
                      </a:endParaRPr>
                    </a:p>
                  </a:txBody>
                  <a:tcPr anchor="ctr">
                    <a:solidFill>
                      <a:schemeClr val="accent2">
                        <a:lumMod val="75000"/>
                      </a:schemeClr>
                    </a:solidFill>
                  </a:tcPr>
                </a:tc>
                <a:tc>
                  <a:txBody>
                    <a:bodyPr/>
                    <a:lstStyle/>
                    <a:p>
                      <a:r>
                        <a:rPr lang="en-US" sz="1600" dirty="0"/>
                        <a:t>How to Evaluate a Machine Learning Model?</a:t>
                      </a:r>
                    </a:p>
                    <a:p>
                      <a:r>
                        <a:rPr lang="zh-TW" altLang="en-US" sz="1600" dirty="0"/>
                        <a:t>如何评价一个机器学习模型？</a:t>
                      </a:r>
                      <a:endParaRPr lang="en-TW" sz="1600" dirty="0"/>
                    </a:p>
                  </a:txBody>
                  <a:tcPr anchor="ctr">
                    <a:solidFill>
                      <a:schemeClr val="bg1">
                        <a:lumMod val="85000"/>
                      </a:schemeClr>
                    </a:solidFill>
                  </a:tcPr>
                </a:tc>
                <a:extLst>
                  <a:ext uri="{0D108BD9-81ED-4DB2-BD59-A6C34878D82A}">
                    <a16:rowId xmlns:a16="http://schemas.microsoft.com/office/drawing/2014/main" val="3283939609"/>
                  </a:ext>
                </a:extLst>
              </a:tr>
              <a:tr h="526955">
                <a:tc>
                  <a:txBody>
                    <a:bodyPr/>
                    <a:lstStyle/>
                    <a:p>
                      <a:pPr algn="ctr"/>
                      <a:r>
                        <a:rPr lang="en-US" altLang="zh-TW" sz="1800" b="0" i="0" kern="1200" dirty="0">
                          <a:solidFill>
                            <a:schemeClr val="bg1"/>
                          </a:solidFill>
                          <a:effectLst/>
                          <a:latin typeface="Segoe UI" panose="020B0502040204020203" pitchFamily="34" charset="0"/>
                          <a:ea typeface="+mn-ea"/>
                          <a:cs typeface="+mn-cs"/>
                        </a:rPr>
                        <a:t>19:55</a:t>
                      </a:r>
                      <a:endParaRPr lang="en-TW" dirty="0">
                        <a:solidFill>
                          <a:schemeClr val="bg1"/>
                        </a:solidFill>
                      </a:endParaRPr>
                    </a:p>
                  </a:txBody>
                  <a:tcPr anchor="ctr">
                    <a:solidFill>
                      <a:schemeClr val="accent2">
                        <a:lumMod val="75000"/>
                      </a:schemeClr>
                    </a:solidFill>
                  </a:tcPr>
                </a:tc>
                <a:tc>
                  <a:txBody>
                    <a:bodyPr/>
                    <a:lstStyle/>
                    <a:p>
                      <a:r>
                        <a:rPr lang="en-US" sz="1600" dirty="0"/>
                        <a:t>Dimension Reduction &amp; PCA</a:t>
                      </a:r>
                    </a:p>
                    <a:p>
                      <a:r>
                        <a:rPr lang="zh-TW" altLang="en-US" sz="1600" dirty="0"/>
                        <a:t>降维方法与主成分分析</a:t>
                      </a:r>
                      <a:endParaRPr lang="en-TW" sz="1600" dirty="0"/>
                    </a:p>
                  </a:txBody>
                  <a:tcPr anchor="ctr">
                    <a:solidFill>
                      <a:schemeClr val="bg1">
                        <a:lumMod val="85000"/>
                      </a:schemeClr>
                    </a:solidFill>
                  </a:tcPr>
                </a:tc>
                <a:tc>
                  <a:txBody>
                    <a:bodyPr/>
                    <a:lstStyle/>
                    <a:p>
                      <a:pPr algn="ctr"/>
                      <a:r>
                        <a:rPr lang="en-US" altLang="zh-TW" sz="1800" b="0" i="0" kern="1200" dirty="0">
                          <a:solidFill>
                            <a:schemeClr val="bg1"/>
                          </a:solidFill>
                          <a:effectLst/>
                          <a:latin typeface="Segoe UI" panose="020B0502040204020203" pitchFamily="34" charset="0"/>
                          <a:ea typeface="+mn-ea"/>
                          <a:cs typeface="+mn-cs"/>
                        </a:rPr>
                        <a:t>15:05</a:t>
                      </a:r>
                      <a:endParaRPr lang="en-TW" dirty="0">
                        <a:solidFill>
                          <a:schemeClr val="bg1"/>
                        </a:solidFill>
                      </a:endParaRPr>
                    </a:p>
                  </a:txBody>
                  <a:tcPr anchor="ctr">
                    <a:solidFill>
                      <a:schemeClr val="accent2">
                        <a:lumMod val="75000"/>
                      </a:schemeClr>
                    </a:solidFill>
                  </a:tcPr>
                </a:tc>
                <a:tc>
                  <a:txBody>
                    <a:bodyPr/>
                    <a:lstStyle/>
                    <a:p>
                      <a:r>
                        <a:rPr lang="en-US" sz="1600" dirty="0"/>
                        <a:t>Introduction to ROC Curve &amp; Generalized Error</a:t>
                      </a:r>
                    </a:p>
                    <a:p>
                      <a:r>
                        <a:rPr lang="en-US" sz="1600" dirty="0"/>
                        <a:t>ROC </a:t>
                      </a:r>
                      <a:r>
                        <a:rPr lang="zh-TW" altLang="en-US" sz="1600" dirty="0"/>
                        <a:t>曲线简介 </a:t>
                      </a:r>
                      <a:r>
                        <a:rPr lang="en-US" altLang="zh-TW" sz="1600" dirty="0"/>
                        <a:t>&amp; </a:t>
                      </a:r>
                      <a:r>
                        <a:rPr lang="zh-TW" altLang="en-US" sz="1600" dirty="0"/>
                        <a:t>模型误差衡量方式</a:t>
                      </a:r>
                      <a:endParaRPr lang="en-TW" sz="1600" dirty="0"/>
                    </a:p>
                  </a:txBody>
                  <a:tcPr anchor="ctr">
                    <a:solidFill>
                      <a:schemeClr val="bg1">
                        <a:lumMod val="85000"/>
                      </a:schemeClr>
                    </a:solidFill>
                  </a:tcPr>
                </a:tc>
                <a:extLst>
                  <a:ext uri="{0D108BD9-81ED-4DB2-BD59-A6C34878D82A}">
                    <a16:rowId xmlns:a16="http://schemas.microsoft.com/office/drawing/2014/main" val="3890383456"/>
                  </a:ext>
                </a:extLst>
              </a:tr>
              <a:tr h="526955">
                <a:tc>
                  <a:txBody>
                    <a:bodyPr/>
                    <a:lstStyle/>
                    <a:p>
                      <a:pPr algn="ctr"/>
                      <a:r>
                        <a:rPr lang="en-US" sz="1800" b="0" i="0" kern="1200" dirty="0">
                          <a:solidFill>
                            <a:schemeClr val="bg1"/>
                          </a:solidFill>
                          <a:effectLst/>
                          <a:latin typeface="Segoe UI" panose="020B0502040204020203" pitchFamily="34" charset="0"/>
                          <a:ea typeface="+mn-ea"/>
                          <a:cs typeface="+mn-cs"/>
                        </a:rPr>
                        <a:t>20:25</a:t>
                      </a:r>
                      <a:endParaRPr lang="en-TW" dirty="0">
                        <a:solidFill>
                          <a:schemeClr val="bg1"/>
                        </a:solidFill>
                      </a:endParaRPr>
                    </a:p>
                  </a:txBody>
                  <a:tcPr anchor="ctr">
                    <a:solidFill>
                      <a:schemeClr val="accent2">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TW" sz="1600" dirty="0"/>
                        <a:t>5-</a:t>
                      </a:r>
                      <a:r>
                        <a:rPr lang="en-US" sz="1600" dirty="0"/>
                        <a:t>min breaks</a:t>
                      </a:r>
                      <a:r>
                        <a:rPr lang="en-TW" sz="1600" dirty="0"/>
                        <a:t>  </a:t>
                      </a:r>
                      <a:r>
                        <a:rPr lang="zh-TW" altLang="en-US" sz="1600" dirty="0"/>
                        <a:t>中场休息</a:t>
                      </a:r>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15:25</a:t>
                      </a:r>
                      <a:endParaRPr lang="en-TW" dirty="0">
                        <a:solidFill>
                          <a:schemeClr val="bg1"/>
                        </a:solidFill>
                      </a:endParaRPr>
                    </a:p>
                  </a:txBody>
                  <a:tcPr anchor="ctr">
                    <a:solidFill>
                      <a:schemeClr val="accent2">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altLang="zh-TW" sz="1600" dirty="0"/>
                        <a:t>5-</a:t>
                      </a:r>
                      <a:r>
                        <a:rPr lang="en-US" sz="1600" dirty="0"/>
                        <a:t>min breaks</a:t>
                      </a:r>
                      <a:r>
                        <a:rPr lang="en-TW" sz="1600" dirty="0"/>
                        <a:t>  </a:t>
                      </a:r>
                      <a:r>
                        <a:rPr lang="zh-TW" altLang="en-US" sz="1600" dirty="0"/>
                        <a:t>中场休息</a:t>
                      </a:r>
                    </a:p>
                  </a:txBody>
                  <a:tcPr anchor="ctr">
                    <a:solidFill>
                      <a:schemeClr val="bg1">
                        <a:lumMod val="85000"/>
                      </a:schemeClr>
                    </a:solidFill>
                  </a:tcPr>
                </a:tc>
                <a:extLst>
                  <a:ext uri="{0D108BD9-81ED-4DB2-BD59-A6C34878D82A}">
                    <a16:rowId xmlns:a16="http://schemas.microsoft.com/office/drawing/2014/main" val="3873485171"/>
                  </a:ext>
                </a:extLst>
              </a:tr>
              <a:tr h="837860">
                <a:tc>
                  <a:txBody>
                    <a:bodyPr/>
                    <a:lstStyle/>
                    <a:p>
                      <a:pPr algn="ctr"/>
                      <a:r>
                        <a:rPr lang="en-US" sz="1800" b="0" i="0" kern="1200" dirty="0">
                          <a:solidFill>
                            <a:schemeClr val="bg1"/>
                          </a:solidFill>
                          <a:effectLst/>
                          <a:latin typeface="Segoe UI" panose="020B0502040204020203" pitchFamily="34" charset="0"/>
                          <a:ea typeface="+mn-ea"/>
                          <a:cs typeface="+mn-cs"/>
                        </a:rPr>
                        <a:t>20:30</a:t>
                      </a:r>
                      <a:endParaRPr lang="en-TW" dirty="0">
                        <a:solidFill>
                          <a:schemeClr val="bg1"/>
                        </a:solidFill>
                      </a:endParaRPr>
                    </a:p>
                  </a:txBody>
                  <a:tcPr anchor="ctr">
                    <a:solidFill>
                      <a:schemeClr val="accent2">
                        <a:lumMod val="75000"/>
                      </a:schemeClr>
                    </a:solidFill>
                  </a:tcPr>
                </a:tc>
                <a:tc>
                  <a:txBody>
                    <a:bodyPr/>
                    <a:lstStyle/>
                    <a:p>
                      <a:r>
                        <a:rPr lang="en-US" sz="1600" dirty="0"/>
                        <a:t>Advanced Topics in Dimension Reduction Part1</a:t>
                      </a:r>
                    </a:p>
                    <a:p>
                      <a:r>
                        <a:rPr lang="zh-TW" altLang="en-US" sz="1600" dirty="0"/>
                        <a:t>进阶降维方法：监督式降维与非线性降维</a:t>
                      </a:r>
                      <a:endParaRPr lang="en-TW" sz="1600" dirty="0"/>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15:30</a:t>
                      </a:r>
                      <a:endParaRPr lang="en-TW" dirty="0">
                        <a:solidFill>
                          <a:schemeClr val="bg1"/>
                        </a:solidFill>
                      </a:endParaRPr>
                    </a:p>
                  </a:txBody>
                  <a:tcPr anchor="ctr">
                    <a:solidFill>
                      <a:schemeClr val="accent2">
                        <a:lumMod val="75000"/>
                      </a:schemeClr>
                    </a:solidFill>
                  </a:tcPr>
                </a:tc>
                <a:tc>
                  <a:txBody>
                    <a:bodyPr/>
                    <a:lstStyle/>
                    <a:p>
                      <a:r>
                        <a:rPr lang="en-US" sz="1600" dirty="0"/>
                        <a:t>Advanced Topics in Generalized Error &amp; Objective Function</a:t>
                      </a:r>
                    </a:p>
                    <a:p>
                      <a:r>
                        <a:rPr lang="zh-TW" altLang="en-US" sz="1600" dirty="0"/>
                        <a:t>进阶模型误差衡量方式与目标函数</a:t>
                      </a:r>
                      <a:endParaRPr lang="en-TW" sz="1600" dirty="0"/>
                    </a:p>
                  </a:txBody>
                  <a:tcPr anchor="ctr">
                    <a:solidFill>
                      <a:schemeClr val="bg1">
                        <a:lumMod val="85000"/>
                      </a:schemeClr>
                    </a:solidFill>
                  </a:tcPr>
                </a:tc>
                <a:extLst>
                  <a:ext uri="{0D108BD9-81ED-4DB2-BD59-A6C34878D82A}">
                    <a16:rowId xmlns:a16="http://schemas.microsoft.com/office/drawing/2014/main" val="551198477"/>
                  </a:ext>
                </a:extLst>
              </a:tr>
              <a:tr h="526955">
                <a:tc>
                  <a:txBody>
                    <a:bodyPr/>
                    <a:lstStyle/>
                    <a:p>
                      <a:pPr algn="ctr"/>
                      <a:r>
                        <a:rPr lang="en-US" altLang="zh-TW" sz="1800" b="0" i="0" kern="1200" dirty="0">
                          <a:solidFill>
                            <a:schemeClr val="bg1"/>
                          </a:solidFill>
                          <a:effectLst/>
                          <a:latin typeface="Segoe UI" panose="020B0502040204020203" pitchFamily="34" charset="0"/>
                          <a:ea typeface="+mn-ea"/>
                          <a:cs typeface="+mn-cs"/>
                        </a:rPr>
                        <a:t>21:00</a:t>
                      </a:r>
                      <a:endParaRPr lang="en-TW" dirty="0">
                        <a:solidFill>
                          <a:schemeClr val="bg1"/>
                        </a:solidFill>
                      </a:endParaRPr>
                    </a:p>
                  </a:txBody>
                  <a:tcPr anchor="ctr">
                    <a:solidFill>
                      <a:schemeClr val="accent2">
                        <a:lumMod val="75000"/>
                      </a:schemeClr>
                    </a:solidFill>
                  </a:tcPr>
                </a:tc>
                <a:tc>
                  <a:txBody>
                    <a:bodyPr/>
                    <a:lstStyle/>
                    <a:p>
                      <a:r>
                        <a:rPr lang="en-US" sz="1600" dirty="0"/>
                        <a:t>Advanced Topics in Dimension Reduction Part 2</a:t>
                      </a:r>
                    </a:p>
                    <a:p>
                      <a:r>
                        <a:rPr lang="zh-TW" altLang="en-US" sz="1600" dirty="0"/>
                        <a:t>进阶降维方法：深度学习</a:t>
                      </a:r>
                      <a:endParaRPr lang="en-TW" sz="1600" dirty="0"/>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16:00</a:t>
                      </a:r>
                      <a:endParaRPr lang="en-TW" dirty="0">
                        <a:solidFill>
                          <a:schemeClr val="bg1"/>
                        </a:solidFill>
                      </a:endParaRPr>
                    </a:p>
                  </a:txBody>
                  <a:tcPr anchor="ctr">
                    <a:solidFill>
                      <a:schemeClr val="accent2">
                        <a:lumMod val="75000"/>
                      </a:schemeClr>
                    </a:solidFill>
                  </a:tcPr>
                </a:tc>
                <a:tc>
                  <a:txBody>
                    <a:bodyPr/>
                    <a:lstStyle/>
                    <a:p>
                      <a:r>
                        <a:rPr lang="en-US" sz="1600" dirty="0"/>
                        <a:t>Advanced Topics in Generalized Error &amp; Deep Learning</a:t>
                      </a:r>
                    </a:p>
                    <a:p>
                      <a:r>
                        <a:rPr lang="zh-TW" altLang="en-US" sz="1600" dirty="0"/>
                        <a:t>进阶模型误差衡量方式与深度学习</a:t>
                      </a:r>
                      <a:endParaRPr lang="en-TW" sz="1600" dirty="0"/>
                    </a:p>
                  </a:txBody>
                  <a:tcPr anchor="ctr">
                    <a:solidFill>
                      <a:schemeClr val="bg1">
                        <a:lumMod val="85000"/>
                      </a:schemeClr>
                    </a:solidFill>
                  </a:tcPr>
                </a:tc>
                <a:extLst>
                  <a:ext uri="{0D108BD9-81ED-4DB2-BD59-A6C34878D82A}">
                    <a16:rowId xmlns:a16="http://schemas.microsoft.com/office/drawing/2014/main" val="3455515823"/>
                  </a:ext>
                </a:extLst>
              </a:tr>
              <a:tr h="526955">
                <a:tc>
                  <a:txBody>
                    <a:bodyPr/>
                    <a:lstStyle/>
                    <a:p>
                      <a:pPr algn="ctr"/>
                      <a:r>
                        <a:rPr lang="en-US" sz="1800" b="0" i="0" kern="1200" dirty="0">
                          <a:solidFill>
                            <a:schemeClr val="bg1"/>
                          </a:solidFill>
                          <a:effectLst/>
                          <a:latin typeface="Segoe UI" panose="020B0502040204020203" pitchFamily="34" charset="0"/>
                          <a:ea typeface="+mn-ea"/>
                          <a:cs typeface="+mn-cs"/>
                        </a:rPr>
                        <a:t>21:20</a:t>
                      </a:r>
                      <a:endParaRPr lang="en-TW" dirty="0">
                        <a:solidFill>
                          <a:schemeClr val="bg1"/>
                        </a:solidFill>
                      </a:endParaRPr>
                    </a:p>
                  </a:txBody>
                  <a:tcPr anchor="ctr">
                    <a:solidFill>
                      <a:schemeClr val="accent2">
                        <a:lumMod val="75000"/>
                      </a:schemeClr>
                    </a:solidFill>
                  </a:tcPr>
                </a:tc>
                <a:tc>
                  <a:txBody>
                    <a:bodyPr/>
                    <a:lstStyle/>
                    <a:p>
                      <a:r>
                        <a:rPr lang="en-US" altLang="zh-TW" sz="1600" dirty="0"/>
                        <a:t>Q&amp;A </a:t>
                      </a:r>
                      <a:r>
                        <a:rPr lang="zh-TW" altLang="en-US" sz="1600" dirty="0"/>
                        <a:t>问答</a:t>
                      </a:r>
                      <a:endParaRPr lang="en-TW" sz="1600" dirty="0"/>
                    </a:p>
                  </a:txBody>
                  <a:tcPr anchor="ctr">
                    <a:solidFill>
                      <a:schemeClr val="bg1">
                        <a:lumMod val="85000"/>
                      </a:schemeClr>
                    </a:solidFill>
                  </a:tcPr>
                </a:tc>
                <a:tc>
                  <a:txBody>
                    <a:bodyPr/>
                    <a:lstStyle/>
                    <a:p>
                      <a:pPr algn="ctr"/>
                      <a:r>
                        <a:rPr lang="en-US" sz="1800" b="0" i="0" kern="1200" dirty="0">
                          <a:solidFill>
                            <a:schemeClr val="bg1"/>
                          </a:solidFill>
                          <a:effectLst/>
                          <a:latin typeface="Segoe UI" panose="020B0502040204020203" pitchFamily="34" charset="0"/>
                          <a:ea typeface="+mn-ea"/>
                          <a:cs typeface="+mn-cs"/>
                        </a:rPr>
                        <a:t>16:20</a:t>
                      </a:r>
                      <a:endParaRPr lang="en-TW" dirty="0">
                        <a:solidFill>
                          <a:schemeClr val="bg1"/>
                        </a:solidFill>
                      </a:endParaRPr>
                    </a:p>
                  </a:txBody>
                  <a:tcPr anchor="ctr">
                    <a:solidFill>
                      <a:schemeClr val="accent2">
                        <a:lumMod val="75000"/>
                      </a:schemeClr>
                    </a:solidFill>
                  </a:tcPr>
                </a:tc>
                <a:tc>
                  <a:txBody>
                    <a:bodyPr/>
                    <a:lstStyle/>
                    <a:p>
                      <a:r>
                        <a:rPr lang="en-US" altLang="zh-TW" sz="1600" dirty="0"/>
                        <a:t>Q&amp;A </a:t>
                      </a:r>
                      <a:r>
                        <a:rPr lang="zh-TW" altLang="en-US" sz="1600" dirty="0"/>
                        <a:t>问答</a:t>
                      </a:r>
                      <a:endParaRPr lang="en-TW" sz="1600" dirty="0"/>
                    </a:p>
                  </a:txBody>
                  <a:tcPr anchor="ctr">
                    <a:solidFill>
                      <a:schemeClr val="bg1">
                        <a:lumMod val="85000"/>
                      </a:schemeClr>
                    </a:solidFill>
                  </a:tcPr>
                </a:tc>
                <a:extLst>
                  <a:ext uri="{0D108BD9-81ED-4DB2-BD59-A6C34878D82A}">
                    <a16:rowId xmlns:a16="http://schemas.microsoft.com/office/drawing/2014/main" val="4204975275"/>
                  </a:ext>
                </a:extLst>
              </a:tr>
              <a:tr h="526955">
                <a:tc>
                  <a:txBody>
                    <a:bodyPr/>
                    <a:lstStyle/>
                    <a:p>
                      <a:pPr algn="ctr"/>
                      <a:r>
                        <a:rPr lang="en-US" altLang="zh-TW" sz="1800" b="0" i="0" kern="1200" dirty="0">
                          <a:solidFill>
                            <a:schemeClr val="bg1"/>
                          </a:solidFill>
                          <a:effectLst/>
                          <a:latin typeface="Segoe UI" panose="020B0502040204020203" pitchFamily="34" charset="0"/>
                          <a:ea typeface="+mn-ea"/>
                          <a:cs typeface="+mn-cs"/>
                        </a:rPr>
                        <a:t>21:30</a:t>
                      </a:r>
                      <a:endParaRPr lang="en-TW" dirty="0">
                        <a:solidFill>
                          <a:schemeClr val="bg1"/>
                        </a:solidFill>
                      </a:endParaRPr>
                    </a:p>
                  </a:txBody>
                  <a:tcPr anchor="ctr">
                    <a:solidFill>
                      <a:schemeClr val="accent2">
                        <a:lumMod val="75000"/>
                      </a:schemeClr>
                    </a:solidFill>
                  </a:tcPr>
                </a:tc>
                <a:tc>
                  <a:txBody>
                    <a:bodyPr/>
                    <a:lstStyle/>
                    <a:p>
                      <a:r>
                        <a:rPr lang="en-US" sz="1600" dirty="0"/>
                        <a:t>Event End</a:t>
                      </a:r>
                      <a:r>
                        <a:rPr lang="zh-TW" altLang="en-US" sz="1600" dirty="0"/>
                        <a:t> 课程结束</a:t>
                      </a:r>
                      <a:endParaRPr lang="en-TW" sz="1600" dirty="0"/>
                    </a:p>
                  </a:txBody>
                  <a:tcPr anchor="ctr">
                    <a:solidFill>
                      <a:schemeClr val="bg1">
                        <a:lumMod val="85000"/>
                      </a:schemeClr>
                    </a:solidFill>
                  </a:tcPr>
                </a:tc>
                <a:tc>
                  <a:txBody>
                    <a:bodyPr/>
                    <a:lstStyle/>
                    <a:p>
                      <a:pPr algn="ctr"/>
                      <a:r>
                        <a:rPr lang="en-US" altLang="zh-TW" sz="1800" b="0" i="0" kern="1200" dirty="0">
                          <a:solidFill>
                            <a:schemeClr val="bg1"/>
                          </a:solidFill>
                          <a:effectLst/>
                          <a:latin typeface="Segoe UI" panose="020B0502040204020203" pitchFamily="34" charset="0"/>
                          <a:ea typeface="+mn-ea"/>
                          <a:cs typeface="+mn-cs"/>
                        </a:rPr>
                        <a:t>16:30</a:t>
                      </a:r>
                      <a:endParaRPr lang="en-TW" dirty="0">
                        <a:solidFill>
                          <a:schemeClr val="bg1"/>
                        </a:solidFill>
                      </a:endParaRPr>
                    </a:p>
                  </a:txBody>
                  <a:tcPr anchor="ctr">
                    <a:solidFill>
                      <a:schemeClr val="accent2">
                        <a:lumMod val="75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t>Event End</a:t>
                      </a:r>
                      <a:r>
                        <a:rPr lang="zh-TW" altLang="en-US" sz="1600" dirty="0"/>
                        <a:t> 课程结束</a:t>
                      </a:r>
                      <a:endParaRPr lang="en-TW" sz="1600" dirty="0"/>
                    </a:p>
                  </a:txBody>
                  <a:tcPr anchor="ctr">
                    <a:solidFill>
                      <a:schemeClr val="bg1">
                        <a:lumMod val="85000"/>
                      </a:schemeClr>
                    </a:solidFill>
                  </a:tcPr>
                </a:tc>
                <a:extLst>
                  <a:ext uri="{0D108BD9-81ED-4DB2-BD59-A6C34878D82A}">
                    <a16:rowId xmlns:a16="http://schemas.microsoft.com/office/drawing/2014/main" val="3305708913"/>
                  </a:ext>
                </a:extLst>
              </a:tr>
            </a:tbl>
          </a:graphicData>
        </a:graphic>
      </p:graphicFrame>
    </p:spTree>
    <p:extLst>
      <p:ext uri="{BB962C8B-B14F-4D97-AF65-F5344CB8AC3E}">
        <p14:creationId xmlns:p14="http://schemas.microsoft.com/office/powerpoint/2010/main" val="25380121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z="4800" dirty="0"/>
              <a:t>检验准度的方法</a:t>
            </a:r>
            <a:r>
              <a:rPr lang="en-US" altLang="zh-TW" sz="4800" dirty="0"/>
              <a:t> </a:t>
            </a:r>
            <a:r>
              <a:rPr lang="en-US" sz="3600" dirty="0"/>
              <a:t>Ways of assessing accuracy</a:t>
            </a:r>
          </a:p>
        </p:txBody>
      </p:sp>
      <p:sp>
        <p:nvSpPr>
          <p:cNvPr id="3" name="Content Placeholder 2"/>
          <p:cNvSpPr>
            <a:spLocks noGrp="1"/>
          </p:cNvSpPr>
          <p:nvPr>
            <p:ph type="body" sz="quarter" idx="10"/>
          </p:nvPr>
        </p:nvSpPr>
        <p:spPr>
          <a:xfrm>
            <a:off x="358570" y="1344828"/>
            <a:ext cx="11474238" cy="5513172"/>
          </a:xfrm>
        </p:spPr>
        <p:txBody>
          <a:bodyPr>
            <a:normAutofit fontScale="92500" lnSpcReduction="20000"/>
          </a:bodyPr>
          <a:lstStyle/>
          <a:p>
            <a:r>
              <a:rPr lang="zh-TW" altLang="en-US" dirty="0"/>
              <a:t>分类报告</a:t>
            </a:r>
            <a:endParaRPr lang="en-US" dirty="0"/>
          </a:p>
          <a:p>
            <a:r>
              <a:rPr lang="en-US" sz="2400" dirty="0"/>
              <a:t>Classification report</a:t>
            </a:r>
          </a:p>
          <a:p>
            <a:endParaRPr lang="en-US" dirty="0"/>
          </a:p>
          <a:p>
            <a:endParaRPr lang="en-US" dirty="0"/>
          </a:p>
          <a:p>
            <a:endParaRPr lang="en-US" dirty="0"/>
          </a:p>
          <a:p>
            <a:endParaRPr lang="en-US" sz="1800" dirty="0"/>
          </a:p>
          <a:p>
            <a:pPr lvl="1"/>
            <a:endParaRPr lang="en-US" b="1" dirty="0"/>
          </a:p>
          <a:p>
            <a:pPr lvl="1"/>
            <a:br>
              <a:rPr lang="zh-TW" altLang="en-US" dirty="0"/>
            </a:br>
            <a:endParaRPr lang="en-US" altLang="zh-TW" dirty="0"/>
          </a:p>
          <a:p>
            <a:pPr lvl="1"/>
            <a:endParaRPr lang="en-US" altLang="zh-TW" dirty="0"/>
          </a:p>
          <a:p>
            <a:pPr lvl="1"/>
            <a:r>
              <a:rPr lang="zh-TW" altLang="en-US" dirty="0"/>
              <a:t>精确率 </a:t>
            </a:r>
            <a:r>
              <a:rPr lang="en-US" altLang="zh-TW" dirty="0"/>
              <a:t>– </a:t>
            </a:r>
            <a:r>
              <a:rPr lang="zh-TW" altLang="en-US" dirty="0"/>
              <a:t>真阳性总数 </a:t>
            </a:r>
            <a:r>
              <a:rPr lang="en-US" altLang="zh-TW" dirty="0"/>
              <a:t>/ (</a:t>
            </a:r>
            <a:r>
              <a:rPr lang="zh-TW" altLang="en-US" dirty="0"/>
              <a:t>真阳性总数</a:t>
            </a:r>
            <a:r>
              <a:rPr lang="en-US" altLang="zh-TW" dirty="0"/>
              <a:t>+</a:t>
            </a:r>
            <a:r>
              <a:rPr lang="zh-TW" altLang="en-US" dirty="0"/>
              <a:t>伪阳性总数</a:t>
            </a:r>
            <a:r>
              <a:rPr lang="en-US" altLang="zh-TW" dirty="0"/>
              <a:t>) </a:t>
            </a:r>
          </a:p>
          <a:p>
            <a:pPr lvl="1"/>
            <a:r>
              <a:rPr lang="zh-TW" altLang="en-US" dirty="0"/>
              <a:t>召回率 </a:t>
            </a:r>
            <a:r>
              <a:rPr lang="en-US" altLang="zh-TW" dirty="0"/>
              <a:t>– </a:t>
            </a:r>
            <a:r>
              <a:rPr lang="zh-TW" altLang="en-US" dirty="0"/>
              <a:t>真阳率（真阳性总数 </a:t>
            </a:r>
            <a:r>
              <a:rPr lang="en-US" altLang="zh-TW" dirty="0"/>
              <a:t>/ (</a:t>
            </a:r>
            <a:r>
              <a:rPr lang="zh-TW" altLang="en-US" dirty="0"/>
              <a:t>真阳性总数</a:t>
            </a:r>
            <a:r>
              <a:rPr lang="en-US" altLang="zh-TW" dirty="0"/>
              <a:t>+</a:t>
            </a:r>
            <a:r>
              <a:rPr lang="zh-TW" altLang="en-US" dirty="0"/>
              <a:t>伪阴性总数</a:t>
            </a:r>
            <a:r>
              <a:rPr lang="en-US" altLang="zh-TW" dirty="0"/>
              <a:t>)</a:t>
            </a:r>
            <a:r>
              <a:rPr lang="zh-TW" altLang="en-US" dirty="0"/>
              <a:t>） </a:t>
            </a:r>
            <a:endParaRPr lang="en-US" altLang="zh-TW" dirty="0"/>
          </a:p>
          <a:p>
            <a:pPr lvl="1"/>
            <a:r>
              <a:rPr lang="en-US" dirty="0"/>
              <a:t>F1</a:t>
            </a:r>
            <a:r>
              <a:rPr lang="zh-TW" altLang="en-US" dirty="0"/>
              <a:t>值 </a:t>
            </a:r>
            <a:r>
              <a:rPr lang="en-US" altLang="zh-TW" dirty="0"/>
              <a:t>– </a:t>
            </a:r>
            <a:r>
              <a:rPr lang="zh-TW" altLang="en-US" dirty="0"/>
              <a:t>精确率与召回率的调和平均数 </a:t>
            </a:r>
            <a:endParaRPr lang="en-US" altLang="zh-TW" dirty="0"/>
          </a:p>
          <a:p>
            <a:pPr lvl="1"/>
            <a:r>
              <a:rPr lang="en-US" dirty="0"/>
              <a:t>Support – </a:t>
            </a:r>
            <a:r>
              <a:rPr lang="zh-TW" altLang="en-US" dirty="0"/>
              <a:t>每一个标签的实例数</a:t>
            </a:r>
            <a:endParaRPr lang="en-US" b="1" dirty="0"/>
          </a:p>
          <a:p>
            <a:pPr lvl="1"/>
            <a:endParaRPr lang="en-US" sz="1500" b="1" dirty="0"/>
          </a:p>
          <a:p>
            <a:pPr lvl="1"/>
            <a:r>
              <a:rPr lang="en-US" sz="1500" b="1" dirty="0"/>
              <a:t>Precision</a:t>
            </a:r>
            <a:r>
              <a:rPr lang="en-US" sz="1500" dirty="0"/>
              <a:t>—Number of true positives divided by the sum of true positives and false positives</a:t>
            </a:r>
          </a:p>
          <a:p>
            <a:pPr lvl="1"/>
            <a:r>
              <a:rPr lang="en-US" sz="1500" b="1" dirty="0"/>
              <a:t>Recall</a:t>
            </a:r>
            <a:r>
              <a:rPr lang="en-US" sz="1500" dirty="0"/>
              <a:t>—True-positive rate</a:t>
            </a:r>
          </a:p>
          <a:p>
            <a:pPr lvl="1"/>
            <a:r>
              <a:rPr lang="en-US" sz="1500" b="1" dirty="0"/>
              <a:t>F1 score</a:t>
            </a:r>
            <a:r>
              <a:rPr lang="en-US" sz="1500" dirty="0"/>
              <a:t>—Harmonic mean of precision and recall</a:t>
            </a:r>
          </a:p>
          <a:p>
            <a:pPr lvl="1"/>
            <a:r>
              <a:rPr lang="en-US" sz="1500" b="1" dirty="0"/>
              <a:t>Support</a:t>
            </a:r>
            <a:r>
              <a:rPr lang="en-US" sz="1500" dirty="0"/>
              <a:t>—Number of true instances of each label</a:t>
            </a:r>
            <a:endParaRPr lang="en-US" dirty="0"/>
          </a:p>
          <a:p>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713" y="1609959"/>
            <a:ext cx="6170476" cy="2220190"/>
          </a:xfrm>
          <a:prstGeom prst="rect">
            <a:avLst/>
          </a:prstGeom>
        </p:spPr>
      </p:pic>
    </p:spTree>
    <p:extLst>
      <p:ext uri="{BB962C8B-B14F-4D97-AF65-F5344CB8AC3E}">
        <p14:creationId xmlns:p14="http://schemas.microsoft.com/office/powerpoint/2010/main" val="55821985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a:t>
            </a:r>
            <a:r>
              <a:rPr lang="zh-TW" altLang="en-US" dirty="0"/>
              <a:t>曲线  </a:t>
            </a:r>
            <a:r>
              <a:rPr lang="en-US" sz="3600" dirty="0"/>
              <a:t>The ROC curve</a:t>
            </a:r>
          </a:p>
        </p:txBody>
      </p:sp>
      <p:sp>
        <p:nvSpPr>
          <p:cNvPr id="3" name="Text Placeholder 2">
            <a:extLst>
              <a:ext uri="{FF2B5EF4-FFF2-40B4-BE49-F238E27FC236}">
                <a16:creationId xmlns:a16="http://schemas.microsoft.com/office/drawing/2014/main" id="{EEA0AE56-6464-490A-ABE0-4CAD47A32A69}"/>
              </a:ext>
            </a:extLst>
          </p:cNvPr>
          <p:cNvSpPr>
            <a:spLocks noGrp="1"/>
          </p:cNvSpPr>
          <p:nvPr>
            <p:ph type="body" sz="quarter" idx="10"/>
          </p:nvPr>
        </p:nvSpPr>
        <p:spPr/>
        <p:txBody>
          <a:bodyPr/>
          <a:lstStyle/>
          <a:p>
            <a:endParaRPr lang="en-US"/>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0" y="1690688"/>
            <a:ext cx="6005513" cy="4237037"/>
          </a:xfrm>
        </p:spPr>
      </p:pic>
    </p:spTree>
    <p:extLst>
      <p:ext uri="{BB962C8B-B14F-4D97-AF65-F5344CB8AC3E}">
        <p14:creationId xmlns:p14="http://schemas.microsoft.com/office/powerpoint/2010/main" val="338661309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8369D-FE23-7942-B59F-67019BF950B6}"/>
              </a:ext>
            </a:extLst>
          </p:cNvPr>
          <p:cNvSpPr>
            <a:spLocks noGrp="1"/>
          </p:cNvSpPr>
          <p:nvPr>
            <p:ph type="body" sz="quarter" idx="10"/>
          </p:nvPr>
        </p:nvSpPr>
        <p:spPr>
          <a:xfrm>
            <a:off x="300666" y="1732812"/>
            <a:ext cx="11018838" cy="4721292"/>
          </a:xfrm>
        </p:spPr>
        <p:txBody>
          <a:bodyPr/>
          <a:lstStyle/>
          <a:p>
            <a:pPr>
              <a:spcBef>
                <a:spcPts val="0"/>
              </a:spcBef>
              <a:spcAft>
                <a:spcPts val="1200"/>
              </a:spcAft>
            </a:pPr>
            <a:r>
              <a:rPr lang="zh-TW" altLang="en-US" sz="3200" dirty="0"/>
              <a:t>微软在云沙箱免费学习资源：</a:t>
            </a:r>
            <a:endParaRPr lang="en-US" altLang="zh-TW" sz="3200" dirty="0"/>
          </a:p>
          <a:p>
            <a:pPr lvl="1">
              <a:spcBef>
                <a:spcPts val="0"/>
              </a:spcBef>
              <a:spcAft>
                <a:spcPts val="1200"/>
              </a:spcAft>
            </a:pPr>
            <a:r>
              <a:rPr lang="zh-TW" altLang="en-US" sz="2400" dirty="0"/>
              <a:t>此研讨会内容的复习小伙伴 ：</a:t>
            </a:r>
            <a:br>
              <a:rPr lang="en-US" sz="2400" dirty="0"/>
            </a:br>
            <a:r>
              <a:rPr lang="en-US" sz="2400" dirty="0">
                <a:hlinkClick r:id="rId2"/>
              </a:rPr>
              <a:t>docs.microsoft.com/learn/paths/intro-to-ml-with-python/</a:t>
            </a:r>
            <a:endParaRPr lang="en-US" sz="2400" dirty="0"/>
          </a:p>
          <a:p>
            <a:pPr lvl="1">
              <a:spcBef>
                <a:spcPts val="0"/>
              </a:spcBef>
              <a:spcAft>
                <a:spcPts val="1200"/>
              </a:spcAft>
            </a:pPr>
            <a:r>
              <a:rPr lang="zh-TW" altLang="en-US" sz="2400" dirty="0"/>
              <a:t>更多关于数据科学方法和最佳习题的信息：</a:t>
            </a:r>
            <a:br>
              <a:rPr lang="en-US" sz="2400" dirty="0"/>
            </a:br>
            <a:r>
              <a:rPr lang="en-US" sz="2400" dirty="0">
                <a:hlinkClick r:id="rId3"/>
              </a:rPr>
              <a:t>docs.microsoft.com/learn/paths/explore-data-science-tools-in-azure/</a:t>
            </a:r>
            <a:endParaRPr lang="en-US" sz="2400" dirty="0"/>
          </a:p>
          <a:p>
            <a:pPr lvl="1">
              <a:spcBef>
                <a:spcPts val="0"/>
              </a:spcBef>
              <a:spcAft>
                <a:spcPts val="1200"/>
              </a:spcAft>
            </a:pPr>
            <a:r>
              <a:rPr lang="zh-TW" altLang="en-US" sz="2400" dirty="0"/>
              <a:t>開始构建 </a:t>
            </a:r>
            <a:r>
              <a:rPr lang="en-US" sz="2400" dirty="0"/>
              <a:t>ML </a:t>
            </a:r>
            <a:r>
              <a:rPr lang="zh-TW" altLang="en-US" sz="2400" dirty="0"/>
              <a:t>模型：</a:t>
            </a:r>
            <a:br>
              <a:rPr lang="en-US" sz="2400" dirty="0"/>
            </a:br>
            <a:r>
              <a:rPr lang="en-US" sz="2400" dirty="0">
                <a:hlinkClick r:id="rId4"/>
              </a:rPr>
              <a:t>docs.microsoft.com/learn/paths/build-ai-solutions-with-azure-ml-service/</a:t>
            </a:r>
            <a:endParaRPr lang="en-US" sz="2400" dirty="0"/>
          </a:p>
          <a:p>
            <a:pPr lvl="1">
              <a:spcBef>
                <a:spcPts val="0"/>
              </a:spcBef>
              <a:spcAft>
                <a:spcPts val="1200"/>
              </a:spcAft>
            </a:pPr>
            <a:r>
              <a:rPr lang="zh-TW" altLang="en-US" sz="2400" dirty="0"/>
              <a:t>数据科学虚拟机实验：</a:t>
            </a:r>
            <a:br>
              <a:rPr lang="en-US" sz="2400" dirty="0"/>
            </a:br>
            <a:r>
              <a:rPr lang="en-US" sz="2400" dirty="0">
                <a:hlinkClick r:id="rId5"/>
              </a:rPr>
              <a:t>docs.microsoft.com/learn/paths/get-started-with-azure-dsvm/</a:t>
            </a:r>
            <a:endParaRPr lang="en-US" sz="2400" dirty="0"/>
          </a:p>
          <a:p>
            <a:pPr lvl="1">
              <a:spcBef>
                <a:spcPts val="0"/>
              </a:spcBef>
              <a:spcAft>
                <a:spcPts val="1200"/>
              </a:spcAft>
            </a:pPr>
            <a:r>
              <a:rPr lang="zh-TW" altLang="en-US" sz="2400" dirty="0"/>
              <a:t>了解更多</a:t>
            </a:r>
            <a:r>
              <a:rPr lang="en-US" sz="2400" dirty="0"/>
              <a:t>Azure</a:t>
            </a:r>
            <a:r>
              <a:rPr lang="zh-TW" altLang="en-US" sz="2400" dirty="0"/>
              <a:t>的功能：</a:t>
            </a:r>
            <a:br>
              <a:rPr lang="en-US" sz="2400" dirty="0"/>
            </a:br>
            <a:r>
              <a:rPr lang="en-US" sz="2400" dirty="0">
                <a:hlinkClick r:id="rId6"/>
              </a:rPr>
              <a:t>docs.microsoft.com/learn/paths/azure-fundamentals/</a:t>
            </a:r>
            <a:endParaRPr lang="en-US" sz="2400" dirty="0"/>
          </a:p>
        </p:txBody>
      </p:sp>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zh-TW" altLang="en-US" dirty="0"/>
              <a:t>进阶学习：机器学习和数据科学</a:t>
            </a:r>
            <a:br>
              <a:rPr lang="en-US" altLang="zh-TW" dirty="0"/>
            </a:br>
            <a:r>
              <a:rPr lang="en-US" sz="2800" dirty="0"/>
              <a:t>Further Learning in Machine Learning and Data Science…</a:t>
            </a:r>
          </a:p>
        </p:txBody>
      </p:sp>
    </p:spTree>
    <p:extLst>
      <p:ext uri="{BB962C8B-B14F-4D97-AF65-F5344CB8AC3E}">
        <p14:creationId xmlns:p14="http://schemas.microsoft.com/office/powerpoint/2010/main" val="2435901338"/>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zh-TW" altLang="en-US" dirty="0"/>
              <a:t>基于角色的微软证书：</a:t>
            </a:r>
            <a:endParaRPr lang="en-US" dirty="0"/>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2"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
        <p:nvSpPr>
          <p:cNvPr id="8" name="Content Placeholder 2">
            <a:extLst>
              <a:ext uri="{FF2B5EF4-FFF2-40B4-BE49-F238E27FC236}">
                <a16:creationId xmlns:a16="http://schemas.microsoft.com/office/drawing/2014/main" id="{ED69E0AA-094C-984A-B5E9-C48DF6C87F49}"/>
              </a:ext>
            </a:extLst>
          </p:cNvPr>
          <p:cNvSpPr>
            <a:spLocks noGrp="1"/>
          </p:cNvSpPr>
          <p:nvPr>
            <p:ph type="body" sz="quarter" idx="10"/>
          </p:nvPr>
        </p:nvSpPr>
        <p:spPr>
          <a:xfrm>
            <a:off x="584200" y="1468398"/>
            <a:ext cx="6557579" cy="4678204"/>
          </a:xfrm>
        </p:spPr>
        <p:txBody>
          <a:bodyPr/>
          <a:lstStyle/>
          <a:p>
            <a:pPr marL="0" indent="0">
              <a:buNone/>
            </a:pPr>
            <a:r>
              <a:rPr lang="zh-TW" altLang="en-US" sz="3200" dirty="0"/>
              <a:t>在数据科学领域：</a:t>
            </a:r>
            <a:endParaRPr lang="en-US" sz="3200" dirty="0">
              <a:hlinkClick r:id="" action="ppaction://noaction"/>
            </a:endParaRPr>
          </a:p>
          <a:p>
            <a:r>
              <a:rPr lang="en-US" sz="3200" dirty="0">
                <a:hlinkClick r:id="" action="ppaction://noaction"/>
              </a:rPr>
              <a:t>Azure </a:t>
            </a:r>
            <a:r>
              <a:rPr lang="zh-TW" altLang="en-US" sz="3200" dirty="0">
                <a:hlinkClick r:id="" action="ppaction://noaction"/>
              </a:rPr>
              <a:t>数据工程师</a:t>
            </a:r>
            <a:r>
              <a:rPr lang="zh-TW" altLang="en-US" sz="3200" dirty="0"/>
              <a:t>副学士</a:t>
            </a:r>
            <a:endParaRPr lang="en-US" sz="3200" dirty="0"/>
          </a:p>
          <a:p>
            <a:r>
              <a:rPr lang="en-US" sz="3200" dirty="0">
                <a:hlinkClick r:id="rId3"/>
              </a:rPr>
              <a:t>Azure </a:t>
            </a:r>
            <a:r>
              <a:rPr lang="zh-TW" altLang="en-US" sz="3200" dirty="0">
                <a:hlinkClick r:id="rId3"/>
              </a:rPr>
              <a:t>数据科学家</a:t>
            </a:r>
            <a:r>
              <a:rPr lang="zh-TW" altLang="en-US" sz="3200" dirty="0"/>
              <a:t>副学士</a:t>
            </a:r>
            <a:endParaRPr lang="en-US" sz="3200" dirty="0"/>
          </a:p>
          <a:p>
            <a:r>
              <a:rPr lang="en-US" sz="3200" dirty="0">
                <a:hlinkClick r:id="rId4"/>
              </a:rPr>
              <a:t>Azure </a:t>
            </a:r>
            <a:r>
              <a:rPr lang="zh-TW" altLang="en-US" sz="3200" dirty="0">
                <a:hlinkClick r:id="rId4"/>
              </a:rPr>
              <a:t>开发 人员</a:t>
            </a:r>
            <a:r>
              <a:rPr lang="zh-TW" altLang="en-US" sz="3200" dirty="0"/>
              <a:t>副学士</a:t>
            </a:r>
            <a:endParaRPr lang="en-US" sz="3200" dirty="0"/>
          </a:p>
          <a:p>
            <a:pPr marL="0" indent="0">
              <a:buNone/>
            </a:pPr>
            <a:endParaRPr lang="en-US" sz="3200" dirty="0"/>
          </a:p>
          <a:p>
            <a:pPr marL="0" indent="0">
              <a:buNone/>
            </a:pPr>
            <a:r>
              <a:rPr lang="zh-TW" altLang="en-US" sz="3200" dirty="0"/>
              <a:t>此外</a:t>
            </a:r>
            <a:r>
              <a:rPr lang="en-US" sz="3200" dirty="0"/>
              <a:t>…</a:t>
            </a:r>
          </a:p>
          <a:p>
            <a:r>
              <a:rPr lang="en-US" sz="3200" dirty="0">
                <a:hlinkClick r:id="rId5"/>
              </a:rPr>
              <a:t>Azure </a:t>
            </a:r>
            <a:r>
              <a:rPr lang="zh-CN" altLang="en-US" sz="3200" dirty="0"/>
              <a:t>基礎認證</a:t>
            </a:r>
            <a:endParaRPr lang="en-US" altLang="zh-CN" sz="3200" dirty="0"/>
          </a:p>
          <a:p>
            <a:r>
              <a:rPr lang="en-US" sz="3200" dirty="0">
                <a:hlinkClick r:id="rId6"/>
              </a:rPr>
              <a:t>Azure AI </a:t>
            </a:r>
            <a:r>
              <a:rPr lang="zh-TW" altLang="en-US" sz="3200" dirty="0">
                <a:hlinkClick r:id="rId6"/>
              </a:rPr>
              <a:t>工程师</a:t>
            </a:r>
            <a:r>
              <a:rPr lang="zh-TW" altLang="en-US" sz="3200" dirty="0"/>
              <a:t>副学士</a:t>
            </a:r>
            <a:endParaRPr lang="en-US" sz="3200" dirty="0"/>
          </a:p>
          <a:p>
            <a:pPr lvl="1"/>
            <a:endParaRPr lang="en-US" sz="2400" dirty="0"/>
          </a:p>
        </p:txBody>
      </p:sp>
    </p:spTree>
    <p:extLst>
      <p:ext uri="{BB962C8B-B14F-4D97-AF65-F5344CB8AC3E}">
        <p14:creationId xmlns:p14="http://schemas.microsoft.com/office/powerpoint/2010/main" val="245660075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dirty="0" err="1">
                <a:solidFill>
                  <a:srgbClr val="007BD3"/>
                </a:solidFill>
              </a:rPr>
              <a:t>MSFTReactor</a:t>
            </a:r>
            <a:r>
              <a:rPr lang="en-US" sz="2800" dirty="0">
                <a:solidFill>
                  <a:srgbClr val="007BD3"/>
                </a:solidFill>
              </a:rPr>
              <a:t> on Twitter</a:t>
            </a: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8272598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a:extLst>
              <a:ext uri="{FF2B5EF4-FFF2-40B4-BE49-F238E27FC236}">
                <a16:creationId xmlns:a16="http://schemas.microsoft.com/office/drawing/2014/main" id="{82DDB4AC-3E1C-4FA1-85F7-AD6C02BBC114}"/>
              </a:ext>
            </a:extLst>
          </p:cNvPr>
          <p:cNvSpPr txBox="1">
            <a:spLocks noChangeArrowheads="1"/>
          </p:cNvSpPr>
          <p:nvPr/>
        </p:nvSpPr>
        <p:spPr bwMode="blackWhite">
          <a:xfrm>
            <a:off x="350837" y="5554662"/>
            <a:ext cx="11704320" cy="1107996"/>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cs typeface="Segoe UI" pitchFamily="34" charset="0"/>
              </a:rPr>
              <a:t>© 2019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32290" eaLnBrk="0" hangingPunct="0"/>
            <a:endParaRPr lang="en-US" sz="1000" baseline="0" dirty="0">
              <a:cs typeface="Segoe UI" pitchFamily="34" charset="0"/>
            </a:endParaRPr>
          </a:p>
          <a:p>
            <a:pPr defTabSz="932290" eaLnBrk="0" hangingPunct="0"/>
            <a:r>
              <a:rPr lang="en-US" sz="1000" baseline="0" dirty="0">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spTree>
    <p:extLst>
      <p:ext uri="{BB962C8B-B14F-4D97-AF65-F5344CB8AC3E}">
        <p14:creationId xmlns:p14="http://schemas.microsoft.com/office/powerpoint/2010/main" val="122970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59103" y="470488"/>
            <a:ext cx="1419662" cy="304784"/>
            <a:chOff x="457200" y="1643393"/>
            <a:chExt cx="4492753" cy="964540"/>
          </a:xfrm>
        </p:grpSpPr>
        <p:pic>
          <p:nvPicPr>
            <p:cNvPr id="9" name="Picture 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30"/>
            </a:p>
          </p:txBody>
        </p:sp>
      </p:grpSp>
      <p:pic>
        <p:nvPicPr>
          <p:cNvPr id="11" name="virginiatechbigdata_high.mp4">
            <a:hlinkClick r:id="" action="ppaction://media"/>
            <a:extLst>
              <a:ext uri="{FF2B5EF4-FFF2-40B4-BE49-F238E27FC236}">
                <a16:creationId xmlns:a16="http://schemas.microsoft.com/office/drawing/2014/main" id="{43B73A54-A307-2742-92C5-2C46DD4B2DF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556" y="973"/>
            <a:ext cx="12190444" cy="6857027"/>
          </a:xfrm>
          <a:prstGeom prst="rect">
            <a:avLst/>
          </a:prstGeom>
        </p:spPr>
      </p:pic>
    </p:spTree>
    <p:extLst>
      <p:ext uri="{BB962C8B-B14F-4D97-AF65-F5344CB8AC3E}">
        <p14:creationId xmlns:p14="http://schemas.microsoft.com/office/powerpoint/2010/main" val="195674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186"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
                                        </p:tgtEl>
                                      </p:cBhvr>
                                    </p:cmd>
                                  </p:childTnLst>
                                </p:cTn>
                              </p:par>
                            </p:childTnLst>
                          </p:cTn>
                        </p:par>
                      </p:childTnLst>
                    </p:cTn>
                  </p:par>
                </p:childTnLst>
              </p:cTn>
              <p:nextCondLst>
                <p:cond evt="onClick" delay="0">
                  <p:tgtEl>
                    <p:spTgt spid="11"/>
                  </p:tgtEl>
                </p:cond>
              </p:nextCondLst>
            </p:seq>
            <p:video>
              <p:cMediaNode vol="80000">
                <p:cTn id="12" fill="hold" display="0">
                  <p:stCondLst>
                    <p:cond delay="indefinite"/>
                  </p:stCondLst>
                </p:cTn>
                <p:tgtEl>
                  <p:spTgt spid="11"/>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数据科学是什么？ </a:t>
            </a:r>
            <a:r>
              <a:rPr lang="en-US" dirty="0"/>
              <a:t>What is Data Science?</a:t>
            </a:r>
          </a:p>
        </p:txBody>
      </p:sp>
      <p:grpSp>
        <p:nvGrpSpPr>
          <p:cNvPr id="14" name="Group 13">
            <a:extLst>
              <a:ext uri="{FF2B5EF4-FFF2-40B4-BE49-F238E27FC236}">
                <a16:creationId xmlns:a16="http://schemas.microsoft.com/office/drawing/2014/main" id="{17E1F2D2-5FF4-4634-84ED-B39A6B0F121A}"/>
              </a:ext>
            </a:extLst>
          </p:cNvPr>
          <p:cNvGrpSpPr/>
          <p:nvPr/>
        </p:nvGrpSpPr>
        <p:grpSpPr>
          <a:xfrm>
            <a:off x="3518005" y="1620536"/>
            <a:ext cx="5155989" cy="4804045"/>
            <a:chOff x="5780766" y="1228552"/>
            <a:chExt cx="5155989" cy="4804045"/>
          </a:xfrm>
        </p:grpSpPr>
        <p:sp>
          <p:nvSpPr>
            <p:cNvPr id="15" name="Oval 14">
              <a:extLst>
                <a:ext uri="{FF2B5EF4-FFF2-40B4-BE49-F238E27FC236}">
                  <a16:creationId xmlns:a16="http://schemas.microsoft.com/office/drawing/2014/main" id="{D43A53DD-51A7-499C-94AD-A8DF7C70226C}"/>
                </a:ext>
              </a:extLst>
            </p:cNvPr>
            <p:cNvSpPr/>
            <p:nvPr/>
          </p:nvSpPr>
          <p:spPr>
            <a:xfrm>
              <a:off x="6762748" y="1228552"/>
              <a:ext cx="3202728" cy="3176491"/>
            </a:xfrm>
            <a:prstGeom prst="ellipse">
              <a:avLst/>
            </a:prstGeom>
            <a:solidFill>
              <a:srgbClr val="06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6" name="Oval 15">
              <a:extLst>
                <a:ext uri="{FF2B5EF4-FFF2-40B4-BE49-F238E27FC236}">
                  <a16:creationId xmlns:a16="http://schemas.microsoft.com/office/drawing/2014/main" id="{122E40AD-01EA-40C7-B91F-8AB0FD663891}"/>
                </a:ext>
              </a:extLst>
            </p:cNvPr>
            <p:cNvSpPr/>
            <p:nvPr/>
          </p:nvSpPr>
          <p:spPr>
            <a:xfrm>
              <a:off x="5780766" y="2856106"/>
              <a:ext cx="3202728" cy="3176491"/>
            </a:xfrm>
            <a:prstGeom prst="ellipse">
              <a:avLst/>
            </a:prstGeom>
            <a:solidFill>
              <a:srgbClr val="00B0F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sp>
          <p:nvSpPr>
            <p:cNvPr id="17" name="Oval 16">
              <a:extLst>
                <a:ext uri="{FF2B5EF4-FFF2-40B4-BE49-F238E27FC236}">
                  <a16:creationId xmlns:a16="http://schemas.microsoft.com/office/drawing/2014/main" id="{D3B1CAAC-4C3D-44BF-8923-15671BAF3918}"/>
                </a:ext>
              </a:extLst>
            </p:cNvPr>
            <p:cNvSpPr/>
            <p:nvPr/>
          </p:nvSpPr>
          <p:spPr>
            <a:xfrm>
              <a:off x="7734027" y="2856106"/>
              <a:ext cx="3202728" cy="3176491"/>
            </a:xfrm>
            <a:prstGeom prst="ellipse">
              <a:avLst/>
            </a:prstGeom>
            <a:solidFill>
              <a:srgbClr val="0070C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endParaRPr>
            </a:p>
          </p:txBody>
        </p:sp>
      </p:grpSp>
      <p:sp>
        <p:nvSpPr>
          <p:cNvPr id="18" name="TextBox 7">
            <a:extLst>
              <a:ext uri="{FF2B5EF4-FFF2-40B4-BE49-F238E27FC236}">
                <a16:creationId xmlns:a16="http://schemas.microsoft.com/office/drawing/2014/main" id="{CEAF9088-55C6-444B-9A28-F2DEAD3AD93B}"/>
              </a:ext>
            </a:extLst>
          </p:cNvPr>
          <p:cNvSpPr txBox="1"/>
          <p:nvPr/>
        </p:nvSpPr>
        <p:spPr>
          <a:xfrm>
            <a:off x="5050886" y="2073654"/>
            <a:ext cx="2128874" cy="83099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800" dirty="0">
                <a:solidFill>
                  <a:schemeClr val="bg1"/>
                </a:solidFill>
              </a:rPr>
              <a:t>领域</a:t>
            </a:r>
            <a:r>
              <a:rPr lang="zh-CN" altLang="en-US" sz="2800" dirty="0">
                <a:solidFill>
                  <a:schemeClr val="bg1"/>
                </a:solidFill>
              </a:rPr>
              <a:t>專家</a:t>
            </a:r>
            <a:endParaRPr lang="en-US" sz="2800" dirty="0">
              <a:solidFill>
                <a:schemeClr val="bg1"/>
              </a:solidFill>
            </a:endParaRPr>
          </a:p>
          <a:p>
            <a:pPr algn="ctr"/>
            <a:r>
              <a:rPr lang="en-US" sz="2000" dirty="0">
                <a:solidFill>
                  <a:schemeClr val="bg1"/>
                </a:solidFill>
              </a:rPr>
              <a:t>Domain Expertise</a:t>
            </a:r>
          </a:p>
        </p:txBody>
      </p:sp>
      <p:sp>
        <p:nvSpPr>
          <p:cNvPr id="19" name="TextBox 15">
            <a:extLst>
              <a:ext uri="{FF2B5EF4-FFF2-40B4-BE49-F238E27FC236}">
                <a16:creationId xmlns:a16="http://schemas.microsoft.com/office/drawing/2014/main" id="{39A95F01-5081-4491-A2FE-96BB3FA4FB0C}"/>
              </a:ext>
            </a:extLst>
          </p:cNvPr>
          <p:cNvSpPr txBox="1"/>
          <p:nvPr/>
        </p:nvSpPr>
        <p:spPr>
          <a:xfrm rot="18480042">
            <a:off x="6655749" y="4771591"/>
            <a:ext cx="1702710"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2800" dirty="0">
                <a:solidFill>
                  <a:srgbClr val="FFFFFF"/>
                </a:solidFill>
              </a:rPr>
              <a:t>编码技术 
</a:t>
            </a:r>
            <a:r>
              <a:rPr lang="en-US" sz="2000" dirty="0">
                <a:solidFill>
                  <a:srgbClr val="FFFFFF"/>
                </a:solidFill>
              </a:rPr>
              <a:t>Coding skills</a:t>
            </a:r>
            <a:endParaRPr lang="en-US" sz="2800" dirty="0">
              <a:solidFill>
                <a:srgbClr val="FFFFFF"/>
              </a:solidFill>
            </a:endParaRPr>
          </a:p>
        </p:txBody>
      </p:sp>
      <p:sp>
        <p:nvSpPr>
          <p:cNvPr id="20" name="TextBox 16">
            <a:extLst>
              <a:ext uri="{FF2B5EF4-FFF2-40B4-BE49-F238E27FC236}">
                <a16:creationId xmlns:a16="http://schemas.microsoft.com/office/drawing/2014/main" id="{FE8290A8-4EA5-4B49-84A3-7F7959BB3976}"/>
              </a:ext>
            </a:extLst>
          </p:cNvPr>
          <p:cNvSpPr txBox="1"/>
          <p:nvPr/>
        </p:nvSpPr>
        <p:spPr>
          <a:xfrm rot="2926178">
            <a:off x="3707653" y="4933392"/>
            <a:ext cx="1620957" cy="830997"/>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TW" altLang="en-US" sz="2800" dirty="0">
                <a:solidFill>
                  <a:srgbClr val="FFFFFF"/>
                </a:solidFill>
              </a:rPr>
              <a:t>统计科学</a:t>
            </a:r>
            <a:endParaRPr lang="en-US" sz="2800" dirty="0">
              <a:solidFill>
                <a:srgbClr val="FFFFFF"/>
              </a:solidFill>
            </a:endParaRPr>
          </a:p>
          <a:p>
            <a:pPr algn="ctr"/>
            <a:r>
              <a:rPr lang="en-US" sz="2000" dirty="0">
                <a:solidFill>
                  <a:srgbClr val="FFFFFF"/>
                </a:solidFill>
              </a:rPr>
              <a:t>Statistics</a:t>
            </a:r>
            <a:endParaRPr lang="en-US" sz="1400" dirty="0">
              <a:solidFill>
                <a:srgbClr val="FFFFFF"/>
              </a:solidFill>
            </a:endParaRPr>
          </a:p>
        </p:txBody>
      </p:sp>
      <p:sp>
        <p:nvSpPr>
          <p:cNvPr id="21" name="TextBox 17">
            <a:extLst>
              <a:ext uri="{FF2B5EF4-FFF2-40B4-BE49-F238E27FC236}">
                <a16:creationId xmlns:a16="http://schemas.microsoft.com/office/drawing/2014/main" id="{5F070743-7108-4DEB-8036-017167B73BD6}"/>
              </a:ext>
            </a:extLst>
          </p:cNvPr>
          <p:cNvSpPr txBox="1"/>
          <p:nvPr/>
        </p:nvSpPr>
        <p:spPr>
          <a:xfrm>
            <a:off x="5304091" y="3882241"/>
            <a:ext cx="1622464" cy="73866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TW" altLang="en-US" sz="1400" dirty="0">
                <a:solidFill>
                  <a:srgbClr val="FFFFFF"/>
                </a:solidFill>
              </a:rPr>
              <a:t>数据</a:t>
            </a:r>
            <a:endParaRPr lang="en-US" altLang="zh-TW" sz="1400" dirty="0">
              <a:solidFill>
                <a:srgbClr val="FFFFFF"/>
              </a:solidFill>
            </a:endParaRPr>
          </a:p>
          <a:p>
            <a:pPr algn="ctr"/>
            <a:r>
              <a:rPr lang="zh-TW" altLang="en-US" sz="1400" dirty="0">
                <a:solidFill>
                  <a:srgbClr val="FFFFFF"/>
                </a:solidFill>
              </a:rPr>
              <a:t>科学</a:t>
            </a:r>
            <a:endParaRPr lang="en-US" altLang="zh-TW" sz="1400" dirty="0">
              <a:solidFill>
                <a:srgbClr val="FFFFFF"/>
              </a:solidFill>
            </a:endParaRPr>
          </a:p>
          <a:p>
            <a:pPr algn="ctr"/>
            <a:r>
              <a:rPr lang="en-US" sz="1400" dirty="0">
                <a:solidFill>
                  <a:srgbClr val="FFFFFF"/>
                </a:solidFill>
              </a:rPr>
              <a:t>Data Science</a:t>
            </a:r>
          </a:p>
        </p:txBody>
      </p:sp>
    </p:spTree>
    <p:custDataLst>
      <p:tags r:id="rId1"/>
    </p:custDataLst>
    <p:extLst>
      <p:ext uri="{BB962C8B-B14F-4D97-AF65-F5344CB8AC3E}">
        <p14:creationId xmlns:p14="http://schemas.microsoft.com/office/powerpoint/2010/main" val="257020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TW" altLang="en-US" dirty="0"/>
              <a:t>数据科学运作过程</a:t>
            </a:r>
            <a:r>
              <a:rPr lang="en-US" altLang="zh-TW" dirty="0"/>
              <a:t> </a:t>
            </a:r>
            <a:r>
              <a:rPr lang="en-US" dirty="0"/>
              <a:t>Data Science Process</a:t>
            </a:r>
          </a:p>
        </p:txBody>
      </p:sp>
      <p:sp>
        <p:nvSpPr>
          <p:cNvPr id="18" name="TextBox 7">
            <a:extLst>
              <a:ext uri="{FF2B5EF4-FFF2-40B4-BE49-F238E27FC236}">
                <a16:creationId xmlns:a16="http://schemas.microsoft.com/office/drawing/2014/main" id="{CEAF9088-55C6-444B-9A28-F2DEAD3AD93B}"/>
              </a:ext>
            </a:extLst>
          </p:cNvPr>
          <p:cNvSpPr txBox="1"/>
          <p:nvPr/>
        </p:nvSpPr>
        <p:spPr>
          <a:xfrm>
            <a:off x="5194274" y="2043786"/>
            <a:ext cx="20064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Domain Expertise</a:t>
            </a:r>
          </a:p>
        </p:txBody>
      </p:sp>
      <p:sp>
        <p:nvSpPr>
          <p:cNvPr id="19" name="TextBox 15">
            <a:extLst>
              <a:ext uri="{FF2B5EF4-FFF2-40B4-BE49-F238E27FC236}">
                <a16:creationId xmlns:a16="http://schemas.microsoft.com/office/drawing/2014/main" id="{39A95F01-5081-4491-A2FE-96BB3FA4FB0C}"/>
              </a:ext>
            </a:extLst>
          </p:cNvPr>
          <p:cNvSpPr txBox="1"/>
          <p:nvPr/>
        </p:nvSpPr>
        <p:spPr>
          <a:xfrm rot="18480042">
            <a:off x="6207633" y="4703356"/>
            <a:ext cx="293246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FFFF"/>
                </a:solidFill>
              </a:rPr>
              <a:t>Code/Computing Expertise</a:t>
            </a:r>
          </a:p>
        </p:txBody>
      </p:sp>
      <p:sp>
        <p:nvSpPr>
          <p:cNvPr id="20" name="TextBox 16">
            <a:extLst>
              <a:ext uri="{FF2B5EF4-FFF2-40B4-BE49-F238E27FC236}">
                <a16:creationId xmlns:a16="http://schemas.microsoft.com/office/drawing/2014/main" id="{FE8290A8-4EA5-4B49-84A3-7F7959BB3976}"/>
              </a:ext>
            </a:extLst>
          </p:cNvPr>
          <p:cNvSpPr txBox="1"/>
          <p:nvPr/>
        </p:nvSpPr>
        <p:spPr>
          <a:xfrm rot="2926178">
            <a:off x="3672899" y="4934287"/>
            <a:ext cx="169046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rgbClr val="FFFFFF"/>
                </a:solidFill>
              </a:rPr>
              <a:t>Math/Statistics</a:t>
            </a:r>
          </a:p>
        </p:txBody>
      </p:sp>
      <p:sp>
        <p:nvSpPr>
          <p:cNvPr id="21" name="TextBox 17">
            <a:extLst>
              <a:ext uri="{FF2B5EF4-FFF2-40B4-BE49-F238E27FC236}">
                <a16:creationId xmlns:a16="http://schemas.microsoft.com/office/drawing/2014/main" id="{5F070743-7108-4DEB-8036-017167B73BD6}"/>
              </a:ext>
            </a:extLst>
          </p:cNvPr>
          <p:cNvSpPr txBox="1"/>
          <p:nvPr/>
        </p:nvSpPr>
        <p:spPr>
          <a:xfrm>
            <a:off x="5668462" y="3698472"/>
            <a:ext cx="100587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solidFill>
                  <a:srgbClr val="FFFFFF"/>
                </a:solidFill>
              </a:rPr>
              <a:t>Data</a:t>
            </a:r>
          </a:p>
          <a:p>
            <a:pPr algn="ctr"/>
            <a:r>
              <a:rPr lang="en-US">
                <a:solidFill>
                  <a:srgbClr val="FFFFFF"/>
                </a:solidFill>
              </a:rPr>
              <a:t>Science</a:t>
            </a:r>
          </a:p>
        </p:txBody>
      </p:sp>
      <p:sp>
        <p:nvSpPr>
          <p:cNvPr id="11" name="Content Placeholder 9">
            <a:extLst>
              <a:ext uri="{FF2B5EF4-FFF2-40B4-BE49-F238E27FC236}">
                <a16:creationId xmlns:a16="http://schemas.microsoft.com/office/drawing/2014/main" id="{154FCE81-47A7-4C96-8771-580D04657310}"/>
              </a:ext>
            </a:extLst>
          </p:cNvPr>
          <p:cNvSpPr>
            <a:spLocks noGrp="1"/>
          </p:cNvSpPr>
          <p:nvPr/>
        </p:nvSpPr>
        <p:spPr>
          <a:xfrm>
            <a:off x="8838339" y="3270738"/>
            <a:ext cx="7168662" cy="3587262"/>
          </a:xfr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AutoNum type="arabicPeriod"/>
            </a:pPr>
            <a:endParaRPr lang="en-US" sz="2000"/>
          </a:p>
        </p:txBody>
      </p:sp>
      <p:grpSp>
        <p:nvGrpSpPr>
          <p:cNvPr id="25" name="Group 24">
            <a:extLst>
              <a:ext uri="{FF2B5EF4-FFF2-40B4-BE49-F238E27FC236}">
                <a16:creationId xmlns:a16="http://schemas.microsoft.com/office/drawing/2014/main" id="{11FB51AB-499B-4F9D-95B6-003C4B6DE0C0}"/>
              </a:ext>
            </a:extLst>
          </p:cNvPr>
          <p:cNvGrpSpPr/>
          <p:nvPr/>
        </p:nvGrpSpPr>
        <p:grpSpPr>
          <a:xfrm>
            <a:off x="0" y="1374721"/>
            <a:ext cx="12192000" cy="1007822"/>
            <a:chOff x="0" y="312806"/>
            <a:chExt cx="12192000" cy="1007822"/>
          </a:xfrm>
        </p:grpSpPr>
        <p:sp>
          <p:nvSpPr>
            <p:cNvPr id="26" name="Rectangle 25">
              <a:extLst>
                <a:ext uri="{FF2B5EF4-FFF2-40B4-BE49-F238E27FC236}">
                  <a16:creationId xmlns:a16="http://schemas.microsoft.com/office/drawing/2014/main" id="{7D540768-D3DF-4A95-8C6B-FF3EBA135002}"/>
                </a:ext>
              </a:extLst>
            </p:cNvPr>
            <p:cNvSpPr/>
            <p:nvPr/>
          </p:nvSpPr>
          <p:spPr>
            <a:xfrm>
              <a:off x="0" y="312806"/>
              <a:ext cx="12192000" cy="1007822"/>
            </a:xfrm>
            <a:prstGeom prst="rect">
              <a:avLst/>
            </a:prstGeom>
            <a:solidFill>
              <a:srgbClr val="0070C0"/>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800" b="0" i="1" u="none" strike="noStrike" kern="0" cap="none" spc="0" normalizeH="0" baseline="0" noProof="0">
                <a:ln>
                  <a:noFill/>
                </a:ln>
                <a:solidFill>
                  <a:prstClr val="white"/>
                </a:solidFill>
                <a:effectLst/>
                <a:uLnTx/>
                <a:uFillTx/>
                <a:latin typeface="Segoe UI Light"/>
                <a:ea typeface="+mn-ea"/>
                <a:cs typeface="+mn-cs"/>
              </a:endParaRPr>
            </a:p>
          </p:txBody>
        </p:sp>
        <p:sp>
          <p:nvSpPr>
            <p:cNvPr id="27" name="Content Placeholder 2">
              <a:extLst>
                <a:ext uri="{FF2B5EF4-FFF2-40B4-BE49-F238E27FC236}">
                  <a16:creationId xmlns:a16="http://schemas.microsoft.com/office/drawing/2014/main" id="{79AB2732-6442-4226-828D-543FF56CD65A}"/>
                </a:ext>
              </a:extLst>
            </p:cNvPr>
            <p:cNvSpPr txBox="1">
              <a:spLocks/>
            </p:cNvSpPr>
            <p:nvPr/>
          </p:nvSpPr>
          <p:spPr>
            <a:xfrm>
              <a:off x="489858" y="400261"/>
              <a:ext cx="11342950" cy="83291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zh-TW" altLang="en-US" sz="2400" dirty="0">
                  <a:solidFill>
                    <a:schemeClr val="bg1"/>
                  </a:solidFill>
                  <a:latin typeface="Segoe UI Light"/>
                </a:rPr>
                <a:t>首要挑战，从巨量资料中挖掘有意义的线索</a:t>
              </a:r>
              <a:endParaRPr kumimoji="0" lang="en-US" altLang="ko-KR" sz="2400" b="0" i="0" u="none" strike="noStrike" kern="1200" cap="none" spc="0" normalizeH="0" baseline="0" noProof="0" dirty="0">
                <a:ln>
                  <a:noFill/>
                </a:ln>
                <a:solidFill>
                  <a:schemeClr val="bg1"/>
                </a:solidFill>
                <a:effectLst/>
                <a:uLnTx/>
                <a:uFillTx/>
                <a:latin typeface="Segoe UI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b="0" i="0" u="none" strike="noStrike" kern="1200" cap="none" spc="0" normalizeH="0" baseline="0" noProof="0" dirty="0">
                  <a:ln>
                    <a:noFill/>
                  </a:ln>
                  <a:solidFill>
                    <a:schemeClr val="bg1"/>
                  </a:solidFill>
                  <a:effectLst/>
                  <a:uLnTx/>
                  <a:uFillTx/>
                  <a:latin typeface="Segoe UI Light"/>
                  <a:ea typeface="+mn-ea"/>
                  <a:cs typeface="+mn-cs"/>
                </a:rPr>
                <a:t>Extracting value from large amounts of data </a:t>
              </a:r>
              <a:r>
                <a:rPr kumimoji="0" lang="en-US" altLang="ko-KR" b="1" i="0" u="none" strike="noStrike" kern="1200" cap="none" spc="0" normalizeH="0" baseline="0" noProof="0" dirty="0">
                  <a:ln>
                    <a:noFill/>
                  </a:ln>
                  <a:solidFill>
                    <a:schemeClr val="bg1"/>
                  </a:solidFill>
                  <a:effectLst/>
                  <a:uLnTx/>
                  <a:uFillTx/>
                  <a:latin typeface="Segoe UI Light"/>
                  <a:ea typeface="+mn-ea"/>
                  <a:cs typeface="+mn-cs"/>
                </a:rPr>
                <a:t>and making human sense of it </a:t>
              </a:r>
              <a:r>
                <a:rPr kumimoji="0" lang="en-US" altLang="ko-KR" b="0" i="0" u="none" strike="noStrike" kern="1200" cap="none" spc="0" normalizeH="0" baseline="0" noProof="0" dirty="0">
                  <a:ln>
                    <a:noFill/>
                  </a:ln>
                  <a:solidFill>
                    <a:schemeClr val="bg1"/>
                  </a:solidFill>
                  <a:effectLst/>
                  <a:uLnTx/>
                  <a:uFillTx/>
                  <a:latin typeface="Segoe UI Light"/>
                  <a:ea typeface="+mn-ea"/>
                  <a:cs typeface="+mn-cs"/>
                </a:rPr>
                <a:t>is </a:t>
              </a:r>
              <a:r>
                <a:rPr kumimoji="0" lang="en-US" altLang="ko-KR" b="0" i="0" u="sng" strike="noStrike" kern="1200" cap="none" spc="0" normalizeH="0" baseline="0" noProof="0" dirty="0">
                  <a:ln>
                    <a:noFill/>
                  </a:ln>
                  <a:solidFill>
                    <a:schemeClr val="bg1"/>
                  </a:solidFill>
                  <a:effectLst/>
                  <a:uLnTx/>
                  <a:uFillTx/>
                  <a:latin typeface="Segoe UI Light"/>
                  <a:ea typeface="+mn-ea"/>
                  <a:cs typeface="+mn-cs"/>
                </a:rPr>
                <a:t>the</a:t>
              </a:r>
              <a:r>
                <a:rPr kumimoji="0" lang="en-US" altLang="ko-KR" b="0" i="0" u="none" strike="noStrike" kern="1200" cap="none" spc="0" normalizeH="0" baseline="0" noProof="0" dirty="0">
                  <a:ln>
                    <a:noFill/>
                  </a:ln>
                  <a:solidFill>
                    <a:schemeClr val="bg1"/>
                  </a:solidFill>
                  <a:effectLst/>
                  <a:uLnTx/>
                  <a:uFillTx/>
                  <a:latin typeface="Segoe UI Light"/>
                  <a:ea typeface="+mn-ea"/>
                  <a:cs typeface="+mn-cs"/>
                </a:rPr>
                <a:t> primary challenge of data science.</a:t>
              </a:r>
            </a:p>
          </p:txBody>
        </p:sp>
      </p:grpSp>
      <p:pic>
        <p:nvPicPr>
          <p:cNvPr id="1028" name="Picture 4" descr="Screenshot of Data Science Solution Framework">
            <a:extLst>
              <a:ext uri="{FF2B5EF4-FFF2-40B4-BE49-F238E27FC236}">
                <a16:creationId xmlns:a16="http://schemas.microsoft.com/office/drawing/2014/main" id="{1568A05B-3985-44E9-91B4-F3EADCF04B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05575" y="2499829"/>
            <a:ext cx="10893920" cy="38671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1168E3-DA04-429D-99BE-8A47823365E2}"/>
              </a:ext>
            </a:extLst>
          </p:cNvPr>
          <p:cNvSpPr/>
          <p:nvPr/>
        </p:nvSpPr>
        <p:spPr>
          <a:xfrm>
            <a:off x="0" y="6357738"/>
            <a:ext cx="11120654" cy="461665"/>
          </a:xfrm>
          <a:prstGeom prst="rect">
            <a:avLst/>
          </a:prstGeom>
        </p:spPr>
        <p:txBody>
          <a:bodyPr wrap="square">
            <a:spAutoFit/>
          </a:bodyPr>
          <a:lstStyle/>
          <a:p>
            <a:pPr marL="171450" indent="-171450">
              <a:buFont typeface="Arial" panose="020B0604020202020204" pitchFamily="34" charset="0"/>
              <a:buChar char="•"/>
            </a:pPr>
            <a:r>
              <a:rPr lang="en-US" sz="1200" dirty="0">
                <a:solidFill>
                  <a:srgbClr val="000000"/>
                </a:solidFill>
              </a:rPr>
              <a:t>from </a:t>
            </a:r>
            <a:r>
              <a:rPr lang="en-US" sz="1200" i="1" dirty="0">
                <a:solidFill>
                  <a:srgbClr val="000000"/>
                </a:solidFill>
              </a:rPr>
              <a:t>Introduction to Data Science </a:t>
            </a:r>
            <a:r>
              <a:rPr lang="en-US" sz="1200" dirty="0">
                <a:solidFill>
                  <a:srgbClr val="000000"/>
                </a:solidFill>
              </a:rPr>
              <a:t>on Microsoft Learn: </a:t>
            </a:r>
            <a:r>
              <a:rPr lang="en-US" sz="1200" u="sng" dirty="0">
                <a:solidFill>
                  <a:srgbClr val="000000"/>
                </a:solidFill>
              </a:rPr>
              <a:t>https://docs.microsoft.com/learn/modules/intro-to-data-science-in-azure/2-data-science-process</a:t>
            </a:r>
            <a:endParaRPr lang="en-US" sz="1200" dirty="0">
              <a:solidFill>
                <a:srgbClr val="000000"/>
              </a:solidFill>
            </a:endParaRPr>
          </a:p>
          <a:p>
            <a:pPr marL="171450" indent="-171450">
              <a:buFont typeface="Arial" panose="020B0604020202020204" pitchFamily="34" charset="0"/>
              <a:buChar char="•"/>
            </a:pPr>
            <a:r>
              <a:rPr lang="en-US" sz="1200" dirty="0">
                <a:solidFill>
                  <a:srgbClr val="000000"/>
                </a:solidFill>
              </a:rPr>
              <a:t>Helpful beginners' series: </a:t>
            </a:r>
            <a:r>
              <a:rPr lang="en-US" sz="1200" u="sng" dirty="0">
                <a:solidFill>
                  <a:srgbClr val="000000"/>
                </a:solidFill>
              </a:rPr>
              <a:t>https://docs.microsoft.com/en-us/azure/machine-learning/studio/data-science-for-beginners-the-5-questions-data-science-answers</a:t>
            </a:r>
          </a:p>
        </p:txBody>
      </p:sp>
      <p:pic>
        <p:nvPicPr>
          <p:cNvPr id="13" name="Picture 12">
            <a:extLst>
              <a:ext uri="{FF2B5EF4-FFF2-40B4-BE49-F238E27FC236}">
                <a16:creationId xmlns:a16="http://schemas.microsoft.com/office/drawing/2014/main" id="{EE622627-368F-4441-A97C-D378AB2979E1}"/>
              </a:ext>
            </a:extLst>
          </p:cNvPr>
          <p:cNvPicPr>
            <a:picLocks noChangeAspect="1"/>
          </p:cNvPicPr>
          <p:nvPr/>
        </p:nvPicPr>
        <p:blipFill>
          <a:blip r:embed="rId5"/>
          <a:stretch>
            <a:fillRect/>
          </a:stretch>
        </p:blipFill>
        <p:spPr>
          <a:xfrm>
            <a:off x="727565" y="2496246"/>
            <a:ext cx="10736247" cy="3610513"/>
          </a:xfrm>
          <a:prstGeom prst="rect">
            <a:avLst/>
          </a:prstGeom>
        </p:spPr>
      </p:pic>
    </p:spTree>
    <p:custDataLst>
      <p:tags r:id="rId1"/>
    </p:custDataLst>
    <p:extLst>
      <p:ext uri="{BB962C8B-B14F-4D97-AF65-F5344CB8AC3E}">
        <p14:creationId xmlns:p14="http://schemas.microsoft.com/office/powerpoint/2010/main" val="305369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0930" y="1595010"/>
            <a:ext cx="9502062" cy="2900153"/>
          </a:xfrm>
        </p:spPr>
        <p:txBody>
          <a:bodyPr/>
          <a:lstStyle/>
          <a:p>
            <a:r>
              <a:rPr lang="zh-CN" altLang="en-US" sz="6470" dirty="0">
                <a:solidFill>
                  <a:schemeClr val="accent5"/>
                </a:solidFill>
              </a:rPr>
              <a:t>人工智能就是一切计算机尚无法做到的</a:t>
            </a:r>
            <a:r>
              <a:rPr lang="en-US" altLang="zh-CN" sz="6470" dirty="0">
                <a:solidFill>
                  <a:schemeClr val="accent5"/>
                </a:solidFill>
              </a:rPr>
              <a:t>…</a:t>
            </a:r>
            <a:br>
              <a:rPr lang="en-US" altLang="zh-CN" sz="6470" dirty="0">
                <a:solidFill>
                  <a:schemeClr val="accent5"/>
                </a:solidFill>
              </a:rPr>
            </a:br>
            <a:r>
              <a:rPr lang="en-US" sz="4000" i="1" dirty="0">
                <a:solidFill>
                  <a:schemeClr val="accent5"/>
                </a:solidFill>
              </a:rPr>
              <a:t>“Artificial Intelligence is just whatever a computer can’t do yet</a:t>
            </a:r>
            <a:r>
              <a:rPr lang="mr-IN" sz="4000" i="1" dirty="0">
                <a:solidFill>
                  <a:schemeClr val="accent5"/>
                </a:solidFill>
              </a:rPr>
              <a:t>…</a:t>
            </a:r>
            <a:r>
              <a:rPr lang="en-US" sz="4000" i="1" dirty="0">
                <a:solidFill>
                  <a:schemeClr val="accent5"/>
                </a:solidFill>
              </a:rPr>
              <a:t>”</a:t>
            </a:r>
            <a:endParaRPr lang="en-US" sz="6470" i="1" dirty="0">
              <a:solidFill>
                <a:schemeClr val="accent5"/>
              </a:solidFill>
            </a:endParaRPr>
          </a:p>
        </p:txBody>
      </p:sp>
      <p:sp>
        <p:nvSpPr>
          <p:cNvPr id="3" name="Text Placeholder 2"/>
          <p:cNvSpPr>
            <a:spLocks noGrp="1"/>
          </p:cNvSpPr>
          <p:nvPr>
            <p:ph type="body" idx="4294967295"/>
          </p:nvPr>
        </p:nvSpPr>
        <p:spPr>
          <a:xfrm>
            <a:off x="3194119" y="4808889"/>
            <a:ext cx="10514316" cy="430887"/>
          </a:xfrm>
        </p:spPr>
        <p:txBody>
          <a:bodyPr/>
          <a:lstStyle/>
          <a:p>
            <a:pPr marL="0" indent="0">
              <a:buNone/>
            </a:pPr>
            <a:r>
              <a:rPr lang="en-US" dirty="0"/>
              <a:t>Chris Bishop, Microsoft Research</a:t>
            </a:r>
          </a:p>
        </p:txBody>
      </p:sp>
    </p:spTree>
    <p:extLst>
      <p:ext uri="{BB962C8B-B14F-4D97-AF65-F5344CB8AC3E}">
        <p14:creationId xmlns:p14="http://schemas.microsoft.com/office/powerpoint/2010/main" val="340254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58944" y="1494225"/>
            <a:ext cx="11474111" cy="3191643"/>
          </a:xfrm>
          <a:prstGeom prst="rect">
            <a:avLst/>
          </a:prstGeom>
        </p:spPr>
        <p:txBody>
          <a:bodyPr wrap="square">
            <a:spAutoFit/>
          </a:bodyPr>
          <a:lstStyle/>
          <a:p>
            <a:pPr algn="ctr"/>
            <a:r>
              <a:rPr lang="zh-TW" altLang="en-US" sz="6470" dirty="0">
                <a:solidFill>
                  <a:schemeClr val="accent5"/>
                </a:solidFill>
                <a:latin typeface="+mj-lt"/>
              </a:rPr>
              <a:t>人工智能是指计算机在做人类智慧通常会思考到的事情</a:t>
            </a:r>
            <a:endParaRPr lang="en-US" altLang="zh-TW" sz="6470" dirty="0">
              <a:solidFill>
                <a:schemeClr val="accent5"/>
              </a:solidFill>
              <a:latin typeface="+mj-lt"/>
            </a:endParaRPr>
          </a:p>
          <a:p>
            <a:pPr algn="ctr"/>
            <a:r>
              <a:rPr lang="en-US" sz="3600" i="1" dirty="0">
                <a:solidFill>
                  <a:schemeClr val="accent5"/>
                </a:solidFill>
                <a:latin typeface="+mj-lt"/>
              </a:rPr>
              <a:t>“Artificial Intelligence is computers doing things that we would normally think of as intelligent in humans.”</a:t>
            </a:r>
            <a:endParaRPr lang="en-US" sz="6470" i="1" dirty="0">
              <a:solidFill>
                <a:schemeClr val="accent5"/>
              </a:solidFill>
              <a:latin typeface="+mj-lt"/>
            </a:endParaRPr>
          </a:p>
        </p:txBody>
      </p:sp>
      <p:sp>
        <p:nvSpPr>
          <p:cNvPr id="9" name="Text Placeholder 2"/>
          <p:cNvSpPr txBox="1">
            <a:spLocks/>
          </p:cNvSpPr>
          <p:nvPr/>
        </p:nvSpPr>
        <p:spPr>
          <a:xfrm>
            <a:off x="3496396" y="5221830"/>
            <a:ext cx="10514316" cy="669832"/>
          </a:xfrm>
          <a:prstGeom prst="rect">
            <a:avLst/>
          </a:prstGeom>
        </p:spPr>
        <p:txBody>
          <a:bodyPr vert="horz" wrap="square" lIns="143428" tIns="89642" rIns="143428" bIns="89642" rtlCol="0">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529"/>
              <a:t>Rick </a:t>
            </a:r>
            <a:r>
              <a:rPr lang="en-US" sz="3529" err="1"/>
              <a:t>Barazza</a:t>
            </a:r>
            <a:r>
              <a:rPr lang="en-US" sz="3529"/>
              <a:t>, Microsoft DX</a:t>
            </a:r>
          </a:p>
        </p:txBody>
      </p:sp>
    </p:spTree>
    <p:extLst>
      <p:ext uri="{BB962C8B-B14F-4D97-AF65-F5344CB8AC3E}">
        <p14:creationId xmlns:p14="http://schemas.microsoft.com/office/powerpoint/2010/main" val="1722425426"/>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THEMEID" val="1"/>
</p:tagLst>
</file>

<file path=ppt/tags/tag41.xml><?xml version="1.0" encoding="utf-8"?>
<p:tagLst xmlns:a="http://schemas.openxmlformats.org/drawingml/2006/main" xmlns:r="http://schemas.openxmlformats.org/officeDocument/2006/relationships" xmlns:p="http://schemas.openxmlformats.org/presentationml/2006/main">
  <p:tag name="THEMEID" val="2"/>
</p:tagLst>
</file>

<file path=ppt/tags/tag42.xml><?xml version="1.0" encoding="utf-8"?>
<p:tagLst xmlns:a="http://schemas.openxmlformats.org/drawingml/2006/main" xmlns:r="http://schemas.openxmlformats.org/officeDocument/2006/relationships" xmlns:p="http://schemas.openxmlformats.org/presentationml/2006/main">
  <p:tag name="THEMEID" val="3"/>
</p:tagLst>
</file>

<file path=ppt/tags/tag43.xml><?xml version="1.0" encoding="utf-8"?>
<p:tagLst xmlns:a="http://schemas.openxmlformats.org/drawingml/2006/main" xmlns:r="http://schemas.openxmlformats.org/officeDocument/2006/relationships" xmlns:p="http://schemas.openxmlformats.org/presentationml/2006/main">
  <p:tag name="THEMEID" val="4"/>
</p:tagLst>
</file>

<file path=ppt/tags/tag44.xml><?xml version="1.0" encoding="utf-8"?>
<p:tagLst xmlns:a="http://schemas.openxmlformats.org/drawingml/2006/main" xmlns:r="http://schemas.openxmlformats.org/officeDocument/2006/relationships" xmlns:p="http://schemas.openxmlformats.org/presentationml/2006/main">
  <p:tag name="THEMEID" val="5"/>
</p:tagLst>
</file>

<file path=ppt/tags/tag45.xml><?xml version="1.0" encoding="utf-8"?>
<p:tagLst xmlns:a="http://schemas.openxmlformats.org/drawingml/2006/main" xmlns:r="http://schemas.openxmlformats.org/officeDocument/2006/relationships" xmlns:p="http://schemas.openxmlformats.org/presentationml/2006/main">
  <p:tag name="THEMEID" val="6"/>
</p:tagLst>
</file>

<file path=ppt/tags/tag46.xml><?xml version="1.0" encoding="utf-8"?>
<p:tagLst xmlns:a="http://schemas.openxmlformats.org/drawingml/2006/main" xmlns:r="http://schemas.openxmlformats.org/officeDocument/2006/relationships" xmlns:p="http://schemas.openxmlformats.org/presentationml/2006/main">
  <p:tag name="THEMEID" val="7"/>
</p:tagLst>
</file>

<file path=ppt/tags/tag47.xml><?xml version="1.0" encoding="utf-8"?>
<p:tagLst xmlns:a="http://schemas.openxmlformats.org/drawingml/2006/main" xmlns:r="http://schemas.openxmlformats.org/officeDocument/2006/relationships" xmlns:p="http://schemas.openxmlformats.org/presentationml/2006/main">
  <p:tag name="THEMEID" val="8"/>
</p:tagLst>
</file>

<file path=ppt/tags/tag48.xml><?xml version="1.0" encoding="utf-8"?>
<p:tagLst xmlns:a="http://schemas.openxmlformats.org/drawingml/2006/main" xmlns:r="http://schemas.openxmlformats.org/officeDocument/2006/relationships" xmlns:p="http://schemas.openxmlformats.org/presentationml/2006/main">
  <p:tag name="THEMEID" val="9"/>
</p:tagLst>
</file>

<file path=ppt/tags/tag49.xml><?xml version="1.0" encoding="utf-8"?>
<p:tagLst xmlns:a="http://schemas.openxmlformats.org/drawingml/2006/main" xmlns:r="http://schemas.openxmlformats.org/officeDocument/2006/relationships" xmlns:p="http://schemas.openxmlformats.org/presentationml/2006/main">
  <p:tag name="THEMEID" val="10"/>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50.xml><?xml version="1.0" encoding="utf-8"?>
<p:tagLst xmlns:a="http://schemas.openxmlformats.org/drawingml/2006/main" xmlns:r="http://schemas.openxmlformats.org/officeDocument/2006/relationships" xmlns:p="http://schemas.openxmlformats.org/presentationml/2006/main">
  <p:tag name="THEMEID" val="11"/>
</p:tagLst>
</file>

<file path=ppt/tags/tag51.xml><?xml version="1.0" encoding="utf-8"?>
<p:tagLst xmlns:a="http://schemas.openxmlformats.org/drawingml/2006/main" xmlns:r="http://schemas.openxmlformats.org/officeDocument/2006/relationships" xmlns:p="http://schemas.openxmlformats.org/presentationml/2006/main">
  <p:tag name="THEMEID" val="12"/>
</p:tagLst>
</file>

<file path=ppt/tags/tag52.xml><?xml version="1.0" encoding="utf-8"?>
<p:tagLst xmlns:a="http://schemas.openxmlformats.org/drawingml/2006/main" xmlns:r="http://schemas.openxmlformats.org/officeDocument/2006/relationships" xmlns:p="http://schemas.openxmlformats.org/presentationml/2006/main">
  <p:tag name="THEMEIDCC" val="1"/>
</p:tagLst>
</file>

<file path=ppt/tags/tag53.xml><?xml version="1.0" encoding="utf-8"?>
<p:tagLst xmlns:a="http://schemas.openxmlformats.org/drawingml/2006/main" xmlns:r="http://schemas.openxmlformats.org/officeDocument/2006/relationships" xmlns:p="http://schemas.openxmlformats.org/presentationml/2006/main">
  <p:tag name="THEMEIDCC" val="2"/>
</p:tagLst>
</file>

<file path=ppt/tags/tag54.xml><?xml version="1.0" encoding="utf-8"?>
<p:tagLst xmlns:a="http://schemas.openxmlformats.org/drawingml/2006/main" xmlns:r="http://schemas.openxmlformats.org/officeDocument/2006/relationships" xmlns:p="http://schemas.openxmlformats.org/presentationml/2006/main">
  <p:tag name="THEMEIDCC" val="3"/>
</p:tagLst>
</file>

<file path=ppt/tags/tag55.xml><?xml version="1.0" encoding="utf-8"?>
<p:tagLst xmlns:a="http://schemas.openxmlformats.org/drawingml/2006/main" xmlns:r="http://schemas.openxmlformats.org/officeDocument/2006/relationships" xmlns:p="http://schemas.openxmlformats.org/presentationml/2006/main">
  <p:tag name="THEMEIDCC" val="4"/>
</p:tagLst>
</file>

<file path=ppt/tags/tag56.xml><?xml version="1.0" encoding="utf-8"?>
<p:tagLst xmlns:a="http://schemas.openxmlformats.org/drawingml/2006/main" xmlns:r="http://schemas.openxmlformats.org/officeDocument/2006/relationships" xmlns:p="http://schemas.openxmlformats.org/presentationml/2006/main">
  <p:tag name="THEMEIDCC" val="5"/>
</p:tagLst>
</file>

<file path=ppt/tags/tag57.xml><?xml version="1.0" encoding="utf-8"?>
<p:tagLst xmlns:a="http://schemas.openxmlformats.org/drawingml/2006/main" xmlns:r="http://schemas.openxmlformats.org/officeDocument/2006/relationships" xmlns:p="http://schemas.openxmlformats.org/presentationml/2006/main">
  <p:tag name="THEMEIDCC" val="6"/>
</p:tagLst>
</file>

<file path=ppt/tags/tag58.xml><?xml version="1.0" encoding="utf-8"?>
<p:tagLst xmlns:a="http://schemas.openxmlformats.org/drawingml/2006/main" xmlns:r="http://schemas.openxmlformats.org/officeDocument/2006/relationships" xmlns:p="http://schemas.openxmlformats.org/presentationml/2006/main">
  <p:tag name="THEMEIDCC" val="7"/>
</p:tagLst>
</file>

<file path=ppt/tags/tag59.xml><?xml version="1.0" encoding="utf-8"?>
<p:tagLst xmlns:a="http://schemas.openxmlformats.org/drawingml/2006/main" xmlns:r="http://schemas.openxmlformats.org/officeDocument/2006/relationships" xmlns:p="http://schemas.openxmlformats.org/presentationml/2006/main">
  <p:tag name="THEMEIDCC" val="8"/>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60.xml><?xml version="1.0" encoding="utf-8"?>
<p:tagLst xmlns:a="http://schemas.openxmlformats.org/drawingml/2006/main" xmlns:r="http://schemas.openxmlformats.org/officeDocument/2006/relationships" xmlns:p="http://schemas.openxmlformats.org/presentationml/2006/main">
  <p:tag name="THEMEIDCC" val="9"/>
</p:tagLst>
</file>

<file path=ppt/tags/tag61.xml><?xml version="1.0" encoding="utf-8"?>
<p:tagLst xmlns:a="http://schemas.openxmlformats.org/drawingml/2006/main" xmlns:r="http://schemas.openxmlformats.org/officeDocument/2006/relationships" xmlns:p="http://schemas.openxmlformats.org/presentationml/2006/main">
  <p:tag name="THEMEIDCC" val="10"/>
</p:tagLst>
</file>

<file path=ppt/tags/tag62.xml><?xml version="1.0" encoding="utf-8"?>
<p:tagLst xmlns:a="http://schemas.openxmlformats.org/drawingml/2006/main" xmlns:r="http://schemas.openxmlformats.org/officeDocument/2006/relationships" xmlns:p="http://schemas.openxmlformats.org/presentationml/2006/main">
  <p:tag name="THEMEIDCC" val="11"/>
</p:tagLst>
</file>

<file path=ppt/tags/tag63.xml><?xml version="1.0" encoding="utf-8"?>
<p:tagLst xmlns:a="http://schemas.openxmlformats.org/drawingml/2006/main" xmlns:r="http://schemas.openxmlformats.org/officeDocument/2006/relationships" xmlns:p="http://schemas.openxmlformats.org/presentationml/2006/main">
  <p:tag name="THEMEIDCC" val="12"/>
</p:tagLst>
</file>

<file path=ppt/tags/tag64.xml><?xml version="1.0" encoding="utf-8"?>
<p:tagLst xmlns:a="http://schemas.openxmlformats.org/drawingml/2006/main" xmlns:r="http://schemas.openxmlformats.org/officeDocument/2006/relationships" xmlns:p="http://schemas.openxmlformats.org/presentationml/2006/main">
  <p:tag name="THEMEIDCC" val="1"/>
</p:tagLst>
</file>

<file path=ppt/tags/tag65.xml><?xml version="1.0" encoding="utf-8"?>
<p:tagLst xmlns:a="http://schemas.openxmlformats.org/drawingml/2006/main" xmlns:r="http://schemas.openxmlformats.org/officeDocument/2006/relationships" xmlns:p="http://schemas.openxmlformats.org/presentationml/2006/main">
  <p:tag name="THEMEIDCC" val="2"/>
</p:tagLst>
</file>

<file path=ppt/tags/tag66.xml><?xml version="1.0" encoding="utf-8"?>
<p:tagLst xmlns:a="http://schemas.openxmlformats.org/drawingml/2006/main" xmlns:r="http://schemas.openxmlformats.org/officeDocument/2006/relationships" xmlns:p="http://schemas.openxmlformats.org/presentationml/2006/main">
  <p:tag name="THEMEIDCC" val="3"/>
</p:tagLst>
</file>

<file path=ppt/tags/tag67.xml><?xml version="1.0" encoding="utf-8"?>
<p:tagLst xmlns:a="http://schemas.openxmlformats.org/drawingml/2006/main" xmlns:r="http://schemas.openxmlformats.org/officeDocument/2006/relationships" xmlns:p="http://schemas.openxmlformats.org/presentationml/2006/main">
  <p:tag name="THEMEIDCC" val="4"/>
</p:tagLst>
</file>

<file path=ppt/tags/tag68.xml><?xml version="1.0" encoding="utf-8"?>
<p:tagLst xmlns:a="http://schemas.openxmlformats.org/drawingml/2006/main" xmlns:r="http://schemas.openxmlformats.org/officeDocument/2006/relationships" xmlns:p="http://schemas.openxmlformats.org/presentationml/2006/main">
  <p:tag name="THEMEIDCC" val="5"/>
</p:tagLst>
</file>

<file path=ppt/tags/tag69.xml><?xml version="1.0" encoding="utf-8"?>
<p:tagLst xmlns:a="http://schemas.openxmlformats.org/drawingml/2006/main" xmlns:r="http://schemas.openxmlformats.org/officeDocument/2006/relationships" xmlns:p="http://schemas.openxmlformats.org/presentationml/2006/main">
  <p:tag name="THEMEIDCC"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70.xml><?xml version="1.0" encoding="utf-8"?>
<p:tagLst xmlns:a="http://schemas.openxmlformats.org/drawingml/2006/main" xmlns:r="http://schemas.openxmlformats.org/officeDocument/2006/relationships" xmlns:p="http://schemas.openxmlformats.org/presentationml/2006/main">
  <p:tag name="THEMEIDCC" val="8"/>
</p:tagLst>
</file>

<file path=ppt/tags/tag71.xml><?xml version="1.0" encoding="utf-8"?>
<p:tagLst xmlns:a="http://schemas.openxmlformats.org/drawingml/2006/main" xmlns:r="http://schemas.openxmlformats.org/officeDocument/2006/relationships" xmlns:p="http://schemas.openxmlformats.org/presentationml/2006/main">
  <p:tag name="THEMEIDCC" val="9"/>
</p:tagLst>
</file>

<file path=ppt/tags/tag72.xml><?xml version="1.0" encoding="utf-8"?>
<p:tagLst xmlns:a="http://schemas.openxmlformats.org/drawingml/2006/main" xmlns:r="http://schemas.openxmlformats.org/officeDocument/2006/relationships" xmlns:p="http://schemas.openxmlformats.org/presentationml/2006/main">
  <p:tag name="THEMEIDCC" val="10"/>
</p:tagLst>
</file>

<file path=ppt/tags/tag73.xml><?xml version="1.0" encoding="utf-8"?>
<p:tagLst xmlns:a="http://schemas.openxmlformats.org/drawingml/2006/main" xmlns:r="http://schemas.openxmlformats.org/officeDocument/2006/relationships" xmlns:p="http://schemas.openxmlformats.org/presentationml/2006/main">
  <p:tag name="THEMEIDCC" val="11"/>
</p:tagLst>
</file>

<file path=ppt/tags/tag74.xml><?xml version="1.0" encoding="utf-8"?>
<p:tagLst xmlns:a="http://schemas.openxmlformats.org/drawingml/2006/main" xmlns:r="http://schemas.openxmlformats.org/officeDocument/2006/relationships" xmlns:p="http://schemas.openxmlformats.org/presentationml/2006/main">
  <p:tag name="THEMEIDCC" val="11"/>
</p:tagLst>
</file>

<file path=ppt/tags/tag75.xml><?xml version="1.0" encoding="utf-8"?>
<p:tagLst xmlns:a="http://schemas.openxmlformats.org/drawingml/2006/main" xmlns:r="http://schemas.openxmlformats.org/officeDocument/2006/relationships" xmlns:p="http://schemas.openxmlformats.org/presentationml/2006/main">
  <p:tag name="THEMEIDCC" val="12"/>
</p:tagLst>
</file>

<file path=ppt/tags/tag76.xml><?xml version="1.0" encoding="utf-8"?>
<p:tagLst xmlns:a="http://schemas.openxmlformats.org/drawingml/2006/main" xmlns:r="http://schemas.openxmlformats.org/officeDocument/2006/relationships" xmlns:p="http://schemas.openxmlformats.org/presentationml/2006/main">
  <p:tag name="THEMEIDCC" val="10"/>
</p:tagLst>
</file>

<file path=ppt/tags/tag77.xml><?xml version="1.0" encoding="utf-8"?>
<p:tagLst xmlns:a="http://schemas.openxmlformats.org/drawingml/2006/main" xmlns:r="http://schemas.openxmlformats.org/officeDocument/2006/relationships" xmlns:p="http://schemas.openxmlformats.org/presentationml/2006/main">
  <p:tag name="THEMEIDCC" val="11"/>
</p:tagLst>
</file>

<file path=ppt/tags/tag78.xml><?xml version="1.0" encoding="utf-8"?>
<p:tagLst xmlns:a="http://schemas.openxmlformats.org/drawingml/2006/main" xmlns:r="http://schemas.openxmlformats.org/officeDocument/2006/relationships" xmlns:p="http://schemas.openxmlformats.org/presentationml/2006/main">
  <p:tag name="THEMEIDCC" val="11"/>
</p:tagLst>
</file>

<file path=ppt/tags/tag79.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8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C792CC7E-08FE-42B5-BB09-2694ECCB7BA9}"/>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Education_2019_01.potx" id="{B92F1A48-DEE9-48F5-AAC9-DFF5938A8CFD}" vid="{D88BB652-E15D-4F18-866C-7B957B7F9D19}"/>
    </a:ext>
  </a:extLst>
</a:theme>
</file>

<file path=ppt/theme/theme3.xml><?xml version="1.0" encoding="utf-8"?>
<a:theme xmlns:a="http://schemas.openxmlformats.org/drawingml/2006/main" name="1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4.xml><?xml version="1.0" encoding="utf-8"?>
<a:theme xmlns:a="http://schemas.openxmlformats.org/drawingml/2006/main" name="1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34.xml.rels><?xml version="1.0" encoding="UTF-8" standalone="yes"?>
<Relationships xmlns="http://schemas.openxmlformats.org/package/2006/relationships"><Relationship Id="rId1" Type="http://schemas.openxmlformats.org/officeDocument/2006/relationships/customXmlProps" Target="itemProps34.xml"/></Relationships>
</file>

<file path=customXml/_rels/item35.xml.rels><?xml version="1.0" encoding="UTF-8" standalone="yes"?>
<Relationships xmlns="http://schemas.openxmlformats.org/package/2006/relationships"><Relationship Id="rId1" Type="http://schemas.openxmlformats.org/officeDocument/2006/relationships/customXmlProps" Target="itemProps35.xml"/></Relationships>
</file>

<file path=customXml/_rels/item36.xml.rels><?xml version="1.0" encoding="UTF-8" standalone="yes"?>
<Relationships xmlns="http://schemas.openxmlformats.org/package/2006/relationships"><Relationship Id="rId1" Type="http://schemas.openxmlformats.org/officeDocument/2006/relationships/customXmlProps" Target="itemProps36.xml"/></Relationships>
</file>

<file path=customXml/_rels/item37.xml.rels><?xml version="1.0" encoding="UTF-8" standalone="yes"?>
<Relationships xmlns="http://schemas.openxmlformats.org/package/2006/relationships"><Relationship Id="rId1" Type="http://schemas.openxmlformats.org/officeDocument/2006/relationships/customXmlProps" Target="itemProps37.xml"/></Relationships>
</file>

<file path=customXml/_rels/item38.xml.rels><?xml version="1.0" encoding="UTF-8" standalone="yes"?>
<Relationships xmlns="http://schemas.openxmlformats.org/package/2006/relationships"><Relationship Id="rId1" Type="http://schemas.openxmlformats.org/officeDocument/2006/relationships/customXmlProps" Target="itemProps38.xml"/></Relationships>
</file>

<file path=customXml/_rels/item39.xml.rels><?xml version="1.0" encoding="UTF-8" standalone="yes"?>
<Relationships xmlns="http://schemas.openxmlformats.org/package/2006/relationships"><Relationship Id="rId1" Type="http://schemas.openxmlformats.org/officeDocument/2006/relationships/customXmlProps" Target="itemProps39.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40.xml.rels><?xml version="1.0" encoding="UTF-8" standalone="yes"?>
<Relationships xmlns="http://schemas.openxmlformats.org/package/2006/relationships"><Relationship Id="rId1" Type="http://schemas.openxmlformats.org/officeDocument/2006/relationships/customXmlProps" Target="itemProps40.xml"/></Relationships>
</file>

<file path=customXml/_rels/item41.xml.rels><?xml version="1.0" encoding="UTF-8" standalone="yes"?>
<Relationships xmlns="http://schemas.openxmlformats.org/package/2006/relationships"><Relationship Id="rId1" Type="http://schemas.openxmlformats.org/officeDocument/2006/relationships/customXmlProps" Target="itemProps41.xml"/></Relationships>
</file>

<file path=customXml/_rels/item42.xml.rels><?xml version="1.0" encoding="UTF-8" standalone="yes"?>
<Relationships xmlns="http://schemas.openxmlformats.org/package/2006/relationships"><Relationship Id="rId1" Type="http://schemas.openxmlformats.org/officeDocument/2006/relationships/customXmlProps" Target="itemProps42.xml"/></Relationships>
</file>

<file path=customXml/_rels/item43.xml.rels><?xml version="1.0" encoding="UTF-8" standalone="yes"?>
<Relationships xmlns="http://schemas.openxmlformats.org/package/2006/relationships"><Relationship Id="rId1" Type="http://schemas.openxmlformats.org/officeDocument/2006/relationships/customXmlProps" Target="itemProps43.xml"/></Relationships>
</file>

<file path=customXml/_rels/item44.xml.rels><?xml version="1.0" encoding="UTF-8" standalone="yes"?>
<Relationships xmlns="http://schemas.openxmlformats.org/package/2006/relationships"><Relationship Id="rId1" Type="http://schemas.openxmlformats.org/officeDocument/2006/relationships/customXmlProps" Target="itemProps44.xml"/></Relationships>
</file>

<file path=customXml/_rels/item45.xml.rels><?xml version="1.0" encoding="UTF-8" standalone="yes"?>
<Relationships xmlns="http://schemas.openxmlformats.org/package/2006/relationships"><Relationship Id="rId1" Type="http://schemas.openxmlformats.org/officeDocument/2006/relationships/customXmlProps" Target="itemProps45.xml"/></Relationships>
</file>

<file path=customXml/_rels/item46.xml.rels><?xml version="1.0" encoding="UTF-8" standalone="yes"?>
<Relationships xmlns="http://schemas.openxmlformats.org/package/2006/relationships"><Relationship Id="rId1" Type="http://schemas.openxmlformats.org/officeDocument/2006/relationships/customXmlProps" Target="itemProps46.xml"/></Relationships>
</file>

<file path=customXml/_rels/item47.xml.rels><?xml version="1.0" encoding="UTF-8" standalone="yes"?>
<Relationships xmlns="http://schemas.openxmlformats.org/package/2006/relationships"><Relationship Id="rId1" Type="http://schemas.openxmlformats.org/officeDocument/2006/relationships/customXmlProps" Target="itemProps47.xml"/></Relationships>
</file>

<file path=customXml/_rels/item48.xml.rels><?xml version="1.0" encoding="UTF-8" standalone="yes"?>
<Relationships xmlns="http://schemas.openxmlformats.org/package/2006/relationships"><Relationship Id="rId1" Type="http://schemas.openxmlformats.org/officeDocument/2006/relationships/customXmlProps" Target="itemProps48.xml"/></Relationships>
</file>

<file path=customXml/_rels/item49.xml.rels><?xml version="1.0" encoding="UTF-8" standalone="yes"?>
<Relationships xmlns="http://schemas.openxmlformats.org/package/2006/relationships"><Relationship Id="rId1" Type="http://schemas.openxmlformats.org/officeDocument/2006/relationships/customXmlProps" Target="itemProps49.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50.xml.rels><?xml version="1.0" encoding="UTF-8" standalone="yes"?>
<Relationships xmlns="http://schemas.openxmlformats.org/package/2006/relationships"><Relationship Id="rId1" Type="http://schemas.openxmlformats.org/officeDocument/2006/relationships/customXmlProps" Target="itemProps50.xml"/></Relationships>
</file>

<file path=customXml/_rels/item51.xml.rels><?xml version="1.0" encoding="UTF-8" standalone="yes"?>
<Relationships xmlns="http://schemas.openxmlformats.org/package/2006/relationships"><Relationship Id="rId1" Type="http://schemas.openxmlformats.org/officeDocument/2006/relationships/customXmlProps" Target="itemProps51.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ct:contentTypeSchema xmlns:ct="http://schemas.microsoft.com/office/2006/metadata/contentType" xmlns:ma="http://schemas.microsoft.com/office/2006/metadata/properties/metaAttributes" ct:_="" ma:_="" ma:contentTypeName="Document" ma:contentTypeID="0x010100AA92919C4C30944186375251FCF70199" ma:contentTypeVersion="9" ma:contentTypeDescription="Create a new document." ma:contentTypeScope="" ma:versionID="dfcd4ac54a6949ebc9e49011369fb0cf">
  <xsd:schema xmlns:xsd="http://www.w3.org/2001/XMLSchema" xmlns:xs="http://www.w3.org/2001/XMLSchema" xmlns:p="http://schemas.microsoft.com/office/2006/metadata/properties" xmlns:ns2="50022103-89e0-4400-8292-e6e6afcf6675" xmlns:ns3="59375148-f584-4e06-8ab2-72eb0c6604be" targetNamespace="http://schemas.microsoft.com/office/2006/metadata/properties" ma:root="true" ma:fieldsID="9975cb39066affaa4da35b5bf7a3c112" ns2:_="" ns3:_="">
    <xsd:import namespace="50022103-89e0-4400-8292-e6e6afcf6675"/>
    <xsd:import namespace="59375148-f584-4e06-8ab2-72eb0c6604b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022103-89e0-4400-8292-e6e6afcf667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9375148-f584-4e06-8ab2-72eb0c6604b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1.xml><?xml version="1.0" encoding="utf-8"?>
<Control xmlns="http://schemas.microsoft.com/VisualStudio/2011/storyboarding/control">
  <Id Name="a53d73d2-368b-429e-b817-1324eec1382c" Revision="1" Stencil="7276b9ef-3953-4dce-a89b-ed85f20b8b93" StencilVersion="1.0"/>
</Control>
</file>

<file path=customXml/item12.xml><?xml version="1.0" encoding="utf-8"?>
<p:properties xmlns:p="http://schemas.microsoft.com/office/2006/metadata/properties" xmlns:xsi="http://www.w3.org/2001/XMLSchema-instance" xmlns:pc="http://schemas.microsoft.com/office/infopath/2007/PartnerControls">
  <documentManagement/>
</p:properties>
</file>

<file path=customXml/item1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4.xml><?xml version="1.0" encoding="utf-8"?>
<?mso-contentType ?>
<FormTemplates xmlns="http://schemas.microsoft.com/sharepoint/v3/contenttype/forms">
  <Display>DocumentLibraryForm</Display>
  <Edit>DocumentLibraryForm</Edit>
  <New>DocumentLibraryForm</New>
</FormTemplates>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369f9055-6b6c-48b9-9320-5df2d46c430a" Revision="1" Stencil="7276b9ef-3953-4dce-a89b-ed85f20b8b93" StencilVersion="1.0"/>
</Control>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mso-contentType ?>
<FormTemplates xmlns="http://schemas.microsoft.com/sharepoint/v3/contenttype/forms">
  <Display>DocumentLibraryForm</Display>
  <Edit>DocumentLibraryForm</Edit>
  <New>DocumentLibraryForm</New>
</FormTemplates>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1.xml><?xml version="1.0" encoding="utf-8"?>
<Control xmlns="http://schemas.microsoft.com/VisualStudio/2011/storyboarding/control">
  <Id Name="a2191c86-fc50-4add-948c-129f6b5a88d8" Revision="1" Stencil="7276b9ef-3953-4dce-a89b-ed85f20b8b93" StencilVersion="1.0"/>
</Control>
</file>

<file path=customXml/item22.xml><?xml version="1.0" encoding="utf-8"?>
<?mso-contentType ?>
<FormTemplates xmlns="http://schemas.microsoft.com/sharepoint/v3/contenttype/forms">
  <Display>DocumentLibraryForm</Display>
  <Edit>DocumentLibraryForm</Edit>
  <New>DocumentLibraryForm</New>
</FormTemplates>
</file>

<file path=customXml/item23.xml><?xml version="1.0" encoding="utf-8"?>
<Control xmlns="http://schemas.microsoft.com/VisualStudio/2011/storyboarding/control">
  <Id Name="a2191c86-fc50-4add-948c-129f6b5a88d8" Revision="1" Stencil="7276b9ef-3953-4dce-a89b-ed85f20b8b93" StencilVersion="1.0"/>
</Control>
</file>

<file path=customXml/item24.xml><?xml version="1.0" encoding="utf-8"?>
<Control xmlns="http://schemas.microsoft.com/VisualStudio/2011/storyboarding/control">
  <Id Name="369f9055-6b6c-48b9-9320-5df2d46c430a" Revision="1" Stencil="7276b9ef-3953-4dce-a89b-ed85f20b8b93" StencilVersion="1.0"/>
</Control>
</file>

<file path=customXml/item25.xml><?xml version="1.0" encoding="utf-8"?>
<?mso-contentType ?>
<FormTemplates xmlns="http://schemas.microsoft.com/sharepoint/v3/contenttype/forms">
  <Display>DocumentLibraryForm</Display>
  <Edit>DocumentLibraryForm</Edit>
  <New>DocumentLibraryForm</New>
</FormTemplates>
</file>

<file path=customXml/item26.xml><?xml version="1.0" encoding="utf-8"?>
<Control xmlns="http://schemas.microsoft.com/VisualStudio/2011/storyboarding/control">
  <Id Name="a53d73d2-368b-429e-b817-1324eec1382c" Revision="1" Stencil="7276b9ef-3953-4dce-a89b-ed85f20b8b93" StencilVersion="1.0"/>
</Control>
</file>

<file path=customXml/item27.xml><?xml version="1.0" encoding="utf-8"?>
<?mso-contentType ?>
<FormTemplates xmlns="http://schemas.microsoft.com/sharepoint/v3/contenttype/forms">
  <Display>DocumentLibraryForm</Display>
  <Edit>DocumentLibraryForm</Edit>
  <New>DocumentLibraryForm</New>
</FormTemplates>
</file>

<file path=customXml/item28.xml><?xml version="1.0" encoding="utf-8"?>
<Control xmlns="http://schemas.microsoft.com/VisualStudio/2011/storyboarding/control">
  <Id Name="fb22c541-ded0-47fa-8877-83a4c2d16227" Revision="1" Stencil="7276b9ef-3953-4dce-a89b-ed85f20b8b93" StencilVersion="1.0"/>
</Control>
</file>

<file path=customXml/item29.xml><?xml version="1.0" encoding="utf-8"?>
<Control xmlns="http://schemas.microsoft.com/VisualStudio/2011/storyboarding/control">
  <Id Name="369f9055-6b6c-48b9-9320-5df2d46c430a" Revision="1" Stencil="7276b9ef-3953-4dce-a89b-ed85f20b8b93" StencilVersion="1.0"/>
</Control>
</file>

<file path=customXml/item3.xml><?xml version="1.0" encoding="utf-8"?>
<Control xmlns="http://schemas.microsoft.com/VisualStudio/2011/storyboarding/control">
  <Id Name="369f9055-6b6c-48b9-9320-5df2d46c430a" Revision="1" Stencil="7276b9ef-3953-4dce-a89b-ed85f20b8b93" StencilVersion="1.0"/>
</Control>
</file>

<file path=customXml/item3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1.xml><?xml version="1.0" encoding="utf-8"?>
<Control xmlns="http://schemas.microsoft.com/VisualStudio/2011/storyboarding/control">
  <Id Name="a53d73d2-368b-429e-b817-1324eec1382c" Revision="1" Stencil="7276b9ef-3953-4dce-a89b-ed85f20b8b93" StencilVersion="1.0"/>
</Control>
</file>

<file path=customXml/item32.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3.xml><?xml version="1.0" encoding="utf-8"?>
<Control xmlns="http://schemas.microsoft.com/VisualStudio/2011/storyboarding/control">
  <Id Name="a2191c86-fc50-4add-948c-129f6b5a88d8" Revision="1" Stencil="7276b9ef-3953-4dce-a89b-ed85f20b8b93" StencilVersion="1.0"/>
</Control>
</file>

<file path=customXml/item34.xml><?xml version="1.0" encoding="utf-8"?>
<Control xmlns="http://schemas.microsoft.com/VisualStudio/2011/storyboarding/control">
  <Id Name="a2191c86-fc50-4add-948c-129f6b5a88d8" Revision="1" Stencil="7276b9ef-3953-4dce-a89b-ed85f20b8b93" StencilVersion="1.0"/>
</Control>
</file>

<file path=customXml/item35.xml><?xml version="1.0" encoding="utf-8"?>
<Control xmlns="http://schemas.microsoft.com/VisualStudio/2011/storyboarding/control">
  <Id Name="a53d73d2-368b-429e-b817-1324eec1382c" Revision="1" Stencil="7276b9ef-3953-4dce-a89b-ed85f20b8b93" StencilVersion="1.0"/>
</Control>
</file>

<file path=customXml/item3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7.xml><?xml version="1.0" encoding="utf-8"?>
<Control xmlns="http://schemas.microsoft.com/VisualStudio/2011/storyboarding/control">
  <Id Name="fb22c541-ded0-47fa-8877-83a4c2d16227" Revision="1" Stencil="7276b9ef-3953-4dce-a89b-ed85f20b8b93" StencilVersion="1.0"/>
</Control>
</file>

<file path=customXml/item38.xml><?xml version="1.0" encoding="utf-8"?>
<Control xmlns="http://schemas.microsoft.com/VisualStudio/2011/storyboarding/control">
  <Id Name="fb22c541-ded0-47fa-8877-83a4c2d16227" Revision="1" Stencil="7276b9ef-3953-4dce-a89b-ed85f20b8b93" StencilVersion="1.0"/>
</Control>
</file>

<file path=customXml/item39.xml><?xml version="1.0" encoding="utf-8"?>
<Control xmlns="http://schemas.microsoft.com/VisualStudio/2011/storyboarding/control">
  <Id Name="d69996e1-3d61-4686-9b63-f1b855c596ab"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4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1.xml><?xml version="1.0" encoding="utf-8"?>
<Control xmlns="http://schemas.microsoft.com/VisualStudio/2011/storyboarding/control">
  <Id Name="fb22c541-ded0-47fa-8877-83a4c2d16227" Revision="1" Stencil="7276b9ef-3953-4dce-a89b-ed85f20b8b93" StencilVersion="1.0"/>
</Control>
</file>

<file path=customXml/item42.xml><?xml version="1.0" encoding="utf-8"?>
<?mso-contentType ?>
<FormTemplates xmlns="http://schemas.microsoft.com/sharepoint/v3/contenttype/forms">
  <Display>DocumentLibraryForm</Display>
  <Edit>DocumentLibraryForm</Edit>
  <New>DocumentLibraryForm</New>
</FormTemplates>
</file>

<file path=customXml/item43.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4.xml><?xml version="1.0" encoding="utf-8"?>
<?mso-contentType ?>
<FormTemplates xmlns="http://schemas.microsoft.com/sharepoint/v3/contenttype/forms">
  <Display>DocumentLibraryForm</Display>
  <Edit>DocumentLibraryForm</Edit>
  <New>DocumentLibraryForm</New>
</FormTemplates>
</file>

<file path=customXml/item45.xml><?xml version="1.0" encoding="utf-8"?>
<Control xmlns="http://schemas.microsoft.com/VisualStudio/2011/storyboarding/control">
  <Id Name="fb22c541-ded0-47fa-8877-83a4c2d16227" Revision="1" Stencil="7276b9ef-3953-4dce-a89b-ed85f20b8b93" StencilVersion="1.0"/>
</Control>
</file>

<file path=customXml/item46.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47.xml><?xml version="1.0" encoding="utf-8"?>
<?mso-contentType ?>
<FormTemplates xmlns="http://schemas.microsoft.com/sharepoint/v3/contenttype/forms">
  <Display>DocumentLibraryForm</Display>
  <Edit>DocumentLibraryForm</Edit>
  <New>DocumentLibraryForm</New>
</FormTemplates>
</file>

<file path=customXml/item48.xml><?xml version="1.0" encoding="utf-8"?>
<?mso-contentType ?>
<FormTemplates xmlns="http://schemas.microsoft.com/sharepoint/v3/contenttype/forms">
  <Display>DocumentLibraryForm</Display>
  <Edit>DocumentLibraryForm</Edit>
  <New>DocumentLibraryForm</New>
</FormTemplates>
</file>

<file path=customXml/item49.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50.xml><?xml version="1.0" encoding="utf-8"?>
<?mso-contentType ?>
<FormTemplates xmlns="http://schemas.microsoft.com/sharepoint/v3/contenttype/forms">
  <Display>DocumentLibraryForm</Display>
  <Edit>DocumentLibraryForm</Edit>
  <New>DocumentLibraryForm</New>
</FormTemplates>
</file>

<file path=customXml/item5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xml><?xml version="1.0" encoding="utf-8"?>
<Control xmlns="http://schemas.microsoft.com/VisualStudio/2011/storyboarding/control">
  <Id Name="369f9055-6b6c-48b9-9320-5df2d46c430a" Revision="1" Stencil="7276b9ef-3953-4dce-a89b-ed85f20b8b93" StencilVersion="1.0"/>
</Control>
</file>

<file path=customXml/item7.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8.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9.xml><?xml version="1.0" encoding="utf-8"?>
<Control xmlns="http://schemas.microsoft.com/VisualStudio/2011/storyboarding/control">
  <Id Name="d69996e1-3d61-4686-9b63-f1b855c596ab" Revision="1" Stencil="7276b9ef-3953-4dce-a89b-ed85f20b8b93" StencilVersion="1.0"/>
</Control>
</file>

<file path=customXml/itemProps1.xml><?xml version="1.0" encoding="utf-8"?>
<ds:datastoreItem xmlns:ds="http://schemas.openxmlformats.org/officeDocument/2006/customXml" ds:itemID="{551CEC40-40B0-4061-B987-B1A0E6546D7E}">
  <ds:schemaRefs>
    <ds:schemaRef ds:uri="http://schemas.microsoft.com/sharepoint/v3/contenttype/forms"/>
  </ds:schemaRefs>
</ds:datastoreItem>
</file>

<file path=customXml/itemProps10.xml><?xml version="1.0" encoding="utf-8"?>
<ds:datastoreItem xmlns:ds="http://schemas.openxmlformats.org/officeDocument/2006/customXml" ds:itemID="{331AA11B-F634-4382-BD04-3BD34417BC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022103-89e0-4400-8292-e6e6afcf6675"/>
    <ds:schemaRef ds:uri="59375148-f584-4e06-8ab2-72eb0c6604b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1.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2.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s>
</ds:datastoreItem>
</file>

<file path=customXml/itemProps13.xml><?xml version="1.0" encoding="utf-8"?>
<ds:datastoreItem xmlns:ds="http://schemas.openxmlformats.org/officeDocument/2006/customXml" ds:itemID="{E529C8E3-9FB1-4A24-A7CE-BD42F4DC1D14}">
  <ds:schemaRefs>
    <ds:schemaRef ds:uri="http://schemas.microsoft.com/office/2006/metadata/properties"/>
    <ds:schemaRef ds:uri="http://schemas.microsoft.com/office/infopath/2007/PartnerControls"/>
    <ds:schemaRef ds:uri="83cd2334-221a-48c3-9034-bfd1542dfe28"/>
  </ds:schemaRefs>
</ds:datastoreItem>
</file>

<file path=customXml/itemProps14.xml><?xml version="1.0" encoding="utf-8"?>
<ds:datastoreItem xmlns:ds="http://schemas.openxmlformats.org/officeDocument/2006/customXml" ds:itemID="{38B2F790-1510-4903-AAE4-F83BD14C3519}">
  <ds:schemaRefs>
    <ds:schemaRef ds:uri="http://schemas.microsoft.com/sharepoint/v3/contenttype/forms"/>
  </ds:schemaRefs>
</ds:datastoreItem>
</file>

<file path=customXml/itemProps15.xml><?xml version="1.0" encoding="utf-8"?>
<ds:datastoreItem xmlns:ds="http://schemas.openxmlformats.org/officeDocument/2006/customXml" ds:itemID="{600723E0-4519-B249-8C22-B1A06E38FE7F}">
  <ds:schemaRefs>
    <ds:schemaRef ds:uri="http://schemas.microsoft.com/VisualStudio/2011/storyboarding/control"/>
  </ds:schemaRefs>
</ds:datastoreItem>
</file>

<file path=customXml/itemProps16.xml><?xml version="1.0" encoding="utf-8"?>
<ds:datastoreItem xmlns:ds="http://schemas.openxmlformats.org/officeDocument/2006/customXml" ds:itemID="{C4F23D2B-7E0D-3348-8E9F-3124F2373980}">
  <ds:schemaRefs>
    <ds:schemaRef ds:uri="http://schemas.microsoft.com/VisualStudio/2011/storyboarding/control"/>
  </ds:schemaRefs>
</ds:datastoreItem>
</file>

<file path=customXml/itemProps17.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8.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19.xml><?xml version="1.0" encoding="utf-8"?>
<ds:datastoreItem xmlns:ds="http://schemas.openxmlformats.org/officeDocument/2006/customXml" ds:itemID="{3786593C-10ED-4877-9310-C78F3B7F5EF1}">
  <ds:schemaRefs>
    <ds:schemaRef ds:uri="http://schemas.microsoft.com/sharepoint/v3/contenttype/forms"/>
  </ds:schemaRefs>
</ds:datastoreItem>
</file>

<file path=customXml/itemProps2.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0.xml><?xml version="1.0" encoding="utf-8"?>
<ds:datastoreItem xmlns:ds="http://schemas.openxmlformats.org/officeDocument/2006/customXml" ds:itemID="{84514B63-DECD-4CAA-8AB4-B42687725625}">
  <ds:schemaRefs>
    <ds:schemaRef ds:uri="http://schemas.microsoft.com/office/2006/metadata/properties"/>
    <ds:schemaRef ds:uri="http://schemas.microsoft.com/office/infopath/2007/PartnerControls"/>
    <ds:schemaRef ds:uri="83cd2334-221a-48c3-9034-bfd1542dfe28"/>
  </ds:schemaRefs>
</ds:datastoreItem>
</file>

<file path=customXml/itemProps21.xml><?xml version="1.0" encoding="utf-8"?>
<ds:datastoreItem xmlns:ds="http://schemas.openxmlformats.org/officeDocument/2006/customXml" ds:itemID="{68388DCD-0C9F-7A4F-9500-E96797EAA6A6}">
  <ds:schemaRefs>
    <ds:schemaRef ds:uri="http://schemas.microsoft.com/VisualStudio/2011/storyboarding/control"/>
  </ds:schemaRefs>
</ds:datastoreItem>
</file>

<file path=customXml/itemProps22.xml><?xml version="1.0" encoding="utf-8"?>
<ds:datastoreItem xmlns:ds="http://schemas.openxmlformats.org/officeDocument/2006/customXml" ds:itemID="{C64F89E7-6826-6F4D-B90F-12C2F1CBAC0B}">
  <ds:schemaRefs>
    <ds:schemaRef ds:uri="http://schemas.microsoft.com/sharepoint/v3/contenttype/forms"/>
  </ds:schemaRefs>
</ds:datastoreItem>
</file>

<file path=customXml/itemProps23.xml><?xml version="1.0" encoding="utf-8"?>
<ds:datastoreItem xmlns:ds="http://schemas.openxmlformats.org/officeDocument/2006/customXml" ds:itemID="{60C25269-738E-1140-9FD3-182C79E77A51}">
  <ds:schemaRefs>
    <ds:schemaRef ds:uri="http://schemas.microsoft.com/VisualStudio/2011/storyboarding/control"/>
  </ds:schemaRefs>
</ds:datastoreItem>
</file>

<file path=customXml/itemProps24.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25.xml><?xml version="1.0" encoding="utf-8"?>
<ds:datastoreItem xmlns:ds="http://schemas.openxmlformats.org/officeDocument/2006/customXml" ds:itemID="{2E9B93F0-1DA1-6149-93F7-09CA39B2C94A}">
  <ds:schemaRefs>
    <ds:schemaRef ds:uri="http://schemas.microsoft.com/sharepoint/v3/contenttype/forms"/>
  </ds:schemaRefs>
</ds:datastoreItem>
</file>

<file path=customXml/itemProps26.xml><?xml version="1.0" encoding="utf-8"?>
<ds:datastoreItem xmlns:ds="http://schemas.openxmlformats.org/officeDocument/2006/customXml" ds:itemID="{D3C89705-4DA0-B54C-8C68-02778ECDF191}">
  <ds:schemaRefs>
    <ds:schemaRef ds:uri="http://schemas.microsoft.com/VisualStudio/2011/storyboarding/control"/>
  </ds:schemaRefs>
</ds:datastoreItem>
</file>

<file path=customXml/itemProps27.xml><?xml version="1.0" encoding="utf-8"?>
<ds:datastoreItem xmlns:ds="http://schemas.openxmlformats.org/officeDocument/2006/customXml" ds:itemID="{4BF76CA8-4E77-4981-B0F4-5ECC5362007D}">
  <ds:schemaRefs>
    <ds:schemaRef ds:uri="http://schemas.microsoft.com/sharepoint/v3/contenttype/forms"/>
  </ds:schemaRefs>
</ds:datastoreItem>
</file>

<file path=customXml/itemProps28.xml><?xml version="1.0" encoding="utf-8"?>
<ds:datastoreItem xmlns:ds="http://schemas.openxmlformats.org/officeDocument/2006/customXml" ds:itemID="{22DD1432-44FA-7C4E-AA5B-B4EFCAEAA887}">
  <ds:schemaRefs>
    <ds:schemaRef ds:uri="http://schemas.microsoft.com/VisualStudio/2011/storyboarding/control"/>
  </ds:schemaRefs>
</ds:datastoreItem>
</file>

<file path=customXml/itemProps29.xml><?xml version="1.0" encoding="utf-8"?>
<ds:datastoreItem xmlns:ds="http://schemas.openxmlformats.org/officeDocument/2006/customXml" ds:itemID="{A0E1BD96-DD00-6147-A84E-9C10405D4F06}">
  <ds:schemaRefs>
    <ds:schemaRef ds:uri="http://schemas.microsoft.com/VisualStudio/2011/storyboarding/control"/>
  </ds:schemaRefs>
</ds:datastoreItem>
</file>

<file path=customXml/itemProps3.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30.xml><?xml version="1.0" encoding="utf-8"?>
<ds:datastoreItem xmlns:ds="http://schemas.openxmlformats.org/officeDocument/2006/customXml" ds:itemID="{B6D9442D-4883-204B-BF86-F9DE36E006FC}">
  <ds:schemaRefs>
    <ds:schemaRef ds:uri="http://schemas.microsoft.com/office/2006/metadata/properties"/>
    <ds:schemaRef ds:uri="http://schemas.microsoft.com/office/infopath/2007/PartnerControls"/>
    <ds:schemaRef ds:uri="83cd2334-221a-48c3-9034-bfd1542dfe28"/>
  </ds:schemaRefs>
</ds:datastoreItem>
</file>

<file path=customXml/itemProps31.xml><?xml version="1.0" encoding="utf-8"?>
<ds:datastoreItem xmlns:ds="http://schemas.openxmlformats.org/officeDocument/2006/customXml" ds:itemID="{4E88428B-1A99-424D-96DB-E85002835A72}">
  <ds:schemaRefs>
    <ds:schemaRef ds:uri="http://schemas.microsoft.com/VisualStudio/2011/storyboarding/control"/>
  </ds:schemaRefs>
</ds:datastoreItem>
</file>

<file path=customXml/itemProps32.xml><?xml version="1.0" encoding="utf-8"?>
<ds:datastoreItem xmlns:ds="http://schemas.openxmlformats.org/officeDocument/2006/customXml" ds:itemID="{03BA6A0A-20E0-4319-B155-F57DA2000B94}">
  <ds:schemaRefs>
    <ds:schemaRef ds:uri="http://schemas.microsoft.com/office/2006/metadata/properties"/>
    <ds:schemaRef ds:uri="http://schemas.microsoft.com/office/infopath/2007/PartnerControls"/>
    <ds:schemaRef ds:uri="83cd2334-221a-48c3-9034-bfd1542dfe28"/>
  </ds:schemaRefs>
</ds:datastoreItem>
</file>

<file path=customXml/itemProps33.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3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35.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36.xml><?xml version="1.0" encoding="utf-8"?>
<ds:datastoreItem xmlns:ds="http://schemas.openxmlformats.org/officeDocument/2006/customXml" ds:itemID="{4DB96FEF-6F57-437B-A25A-432C2A2746DB}">
  <ds:schemaRefs>
    <ds:schemaRef ds:uri="http://schemas.microsoft.com/office/2006/metadata/properties"/>
    <ds:schemaRef ds:uri="http://schemas.microsoft.com/office/infopath/2007/PartnerControls"/>
    <ds:schemaRef ds:uri="83cd2334-221a-48c3-9034-bfd1542dfe28"/>
  </ds:schemaRefs>
</ds:datastoreItem>
</file>

<file path=customXml/itemProps37.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38.xml><?xml version="1.0" encoding="utf-8"?>
<ds:datastoreItem xmlns:ds="http://schemas.openxmlformats.org/officeDocument/2006/customXml" ds:itemID="{6FC01F48-261B-1A40-989C-EC2BF74D3113}">
  <ds:schemaRefs>
    <ds:schemaRef ds:uri="http://schemas.microsoft.com/VisualStudio/2011/storyboarding/control"/>
  </ds:schemaRefs>
</ds:datastoreItem>
</file>

<file path=customXml/itemProps39.xml><?xml version="1.0" encoding="utf-8"?>
<ds:datastoreItem xmlns:ds="http://schemas.openxmlformats.org/officeDocument/2006/customXml" ds:itemID="{8BD1ECD4-A6C0-3B48-AFD7-1D21AEDF2BD8}">
  <ds:schemaRefs>
    <ds:schemaRef ds:uri="http://schemas.microsoft.com/VisualStudio/2011/storyboarding/control"/>
  </ds:schemaRefs>
</ds:datastoreItem>
</file>

<file path=customXml/itemProps4.xml><?xml version="1.0" encoding="utf-8"?>
<ds:datastoreItem xmlns:ds="http://schemas.openxmlformats.org/officeDocument/2006/customXml" ds:itemID="{01AEA8A8-4F8B-854C-8175-36F105551E2D}">
  <ds:schemaRefs>
    <ds:schemaRef ds:uri="http://schemas.microsoft.com/VisualStudio/2011/storyboarding/control"/>
  </ds:schemaRefs>
</ds:datastoreItem>
</file>

<file path=customXml/itemProps40.xml><?xml version="1.0" encoding="utf-8"?>
<ds:datastoreItem xmlns:ds="http://schemas.openxmlformats.org/officeDocument/2006/customXml" ds:itemID="{5BFA4E90-FDCA-46B1-9FC9-6DF0BDA11D2E}">
  <ds:schemaRefs>
    <ds:schemaRef ds:uri="http://schemas.microsoft.com/office/2006/metadata/properties"/>
    <ds:schemaRef ds:uri="http://schemas.microsoft.com/office/infopath/2007/PartnerControls"/>
    <ds:schemaRef ds:uri="83cd2334-221a-48c3-9034-bfd1542dfe28"/>
  </ds:schemaRefs>
</ds:datastoreItem>
</file>

<file path=customXml/itemProps41.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42.xml><?xml version="1.0" encoding="utf-8"?>
<ds:datastoreItem xmlns:ds="http://schemas.openxmlformats.org/officeDocument/2006/customXml" ds:itemID="{A7014194-B836-4FB9-839E-143654F4F094}">
  <ds:schemaRefs>
    <ds:schemaRef ds:uri="http://schemas.microsoft.com/sharepoint/v3/contenttype/forms"/>
  </ds:schemaRefs>
</ds:datastoreItem>
</file>

<file path=customXml/itemProps43.xml><?xml version="1.0" encoding="utf-8"?>
<ds:datastoreItem xmlns:ds="http://schemas.openxmlformats.org/officeDocument/2006/customXml" ds:itemID="{D5009EB1-EF08-124C-84DF-267F315F4B44}">
  <ds:schemaRefs>
    <ds:schemaRef ds:uri="http://schemas.microsoft.com/office/2006/metadata/properties"/>
    <ds:schemaRef ds:uri="http://schemas.microsoft.com/office/infopath/2007/PartnerControls"/>
    <ds:schemaRef ds:uri="83cd2334-221a-48c3-9034-bfd1542dfe28"/>
  </ds:schemaRefs>
</ds:datastoreItem>
</file>

<file path=customXml/itemProps44.xml><?xml version="1.0" encoding="utf-8"?>
<ds:datastoreItem xmlns:ds="http://schemas.openxmlformats.org/officeDocument/2006/customXml" ds:itemID="{0569E44F-9B1D-4AFC-95DE-9FB3D1EBE9AF}">
  <ds:schemaRefs>
    <ds:schemaRef ds:uri="http://schemas.microsoft.com/sharepoint/v3/contenttype/forms"/>
  </ds:schemaRefs>
</ds:datastoreItem>
</file>

<file path=customXml/itemProps45.xml><?xml version="1.0" encoding="utf-8"?>
<ds:datastoreItem xmlns:ds="http://schemas.openxmlformats.org/officeDocument/2006/customXml" ds:itemID="{DCDF49D5-9AB2-2044-8203-24F83BEE07AB}">
  <ds:schemaRefs>
    <ds:schemaRef ds:uri="http://schemas.microsoft.com/VisualStudio/2011/storyboarding/control"/>
  </ds:schemaRefs>
</ds:datastoreItem>
</file>

<file path=customXml/itemProps46.xml><?xml version="1.0" encoding="utf-8"?>
<ds:datastoreItem xmlns:ds="http://schemas.openxmlformats.org/officeDocument/2006/customXml" ds:itemID="{73874826-DFA1-443D-8200-F97988F3151F}">
  <ds:schemaRefs>
    <ds:schemaRef ds:uri="http://schemas.microsoft.com/office/2006/metadata/properties"/>
    <ds:schemaRef ds:uri="http://schemas.microsoft.com/office/infopath/2007/PartnerControls"/>
    <ds:schemaRef ds:uri="83cd2334-221a-48c3-9034-bfd1542dfe28"/>
  </ds:schemaRefs>
</ds:datastoreItem>
</file>

<file path=customXml/itemProps47.xml><?xml version="1.0" encoding="utf-8"?>
<ds:datastoreItem xmlns:ds="http://schemas.openxmlformats.org/officeDocument/2006/customXml" ds:itemID="{D39602F9-4AD0-4A0D-8A35-3294C6A40C36}">
  <ds:schemaRefs>
    <ds:schemaRef ds:uri="http://schemas.microsoft.com/sharepoint/v3/contenttype/forms"/>
  </ds:schemaRefs>
</ds:datastoreItem>
</file>

<file path=customXml/itemProps48.xml><?xml version="1.0" encoding="utf-8"?>
<ds:datastoreItem xmlns:ds="http://schemas.openxmlformats.org/officeDocument/2006/customXml" ds:itemID="{8E5F9445-4205-4946-90DA-5EF28652B6AB}">
  <ds:schemaRefs>
    <ds:schemaRef ds:uri="http://schemas.microsoft.com/sharepoint/v3/contenttype/forms"/>
  </ds:schemaRefs>
</ds:datastoreItem>
</file>

<file path=customXml/itemProps49.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5.xml><?xml version="1.0" encoding="utf-8"?>
<ds:datastoreItem xmlns:ds="http://schemas.openxmlformats.org/officeDocument/2006/customXml" ds:itemID="{1D191EEE-E2F0-574F-A231-E980E8845B99}">
  <ds:schemaRefs>
    <ds:schemaRef ds:uri="http://schemas.microsoft.com/VisualStudio/2011/storyboarding/control"/>
  </ds:schemaRefs>
</ds:datastoreItem>
</file>

<file path=customXml/itemProps50.xml><?xml version="1.0" encoding="utf-8"?>
<ds:datastoreItem xmlns:ds="http://schemas.openxmlformats.org/officeDocument/2006/customXml" ds:itemID="{A9D9E3CC-3FE6-43FB-A691-5D6BFBCAC5FA}">
  <ds:schemaRefs>
    <ds:schemaRef ds:uri="http://schemas.microsoft.com/sharepoint/v3/contenttype/forms"/>
  </ds:schemaRefs>
</ds:datastoreItem>
</file>

<file path=customXml/itemProps51.xml><?xml version="1.0" encoding="utf-8"?>
<ds:datastoreItem xmlns:ds="http://schemas.openxmlformats.org/officeDocument/2006/customXml" ds:itemID="{E6808B79-9A12-4F64-BAFD-D483414AB8C7}">
  <ds:schemaRefs>
    <ds:schemaRef ds:uri="http://schemas.microsoft.com/office/2006/metadata/properties"/>
    <ds:schemaRef ds:uri="http://schemas.microsoft.com/office/infopath/2007/PartnerControls"/>
    <ds:schemaRef ds:uri="83cd2334-221a-48c3-9034-bfd1542dfe28"/>
  </ds:schemaRefs>
</ds:datastoreItem>
</file>

<file path=customXml/itemProps6.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7.xml><?xml version="1.0" encoding="utf-8"?>
<ds:datastoreItem xmlns:ds="http://schemas.openxmlformats.org/officeDocument/2006/customXml" ds:itemID="{D8775467-12AF-4303-AB60-84BCF957E2C2}">
  <ds:schemaRefs>
    <ds:schemaRef ds:uri="http://schemas.microsoft.com/office/2006/metadata/properties"/>
    <ds:schemaRef ds:uri="http://schemas.microsoft.com/office/infopath/2007/PartnerControls"/>
    <ds:schemaRef ds:uri="83cd2334-221a-48c3-9034-bfd1542dfe28"/>
  </ds:schemaRefs>
</ds:datastoreItem>
</file>

<file path=customXml/itemProps8.xml><?xml version="1.0" encoding="utf-8"?>
<ds:datastoreItem xmlns:ds="http://schemas.openxmlformats.org/officeDocument/2006/customXml" ds:itemID="{25D6EB99-8B0B-402A-8730-FFBD47DA5A79}">
  <ds:schemaRefs>
    <ds:schemaRef ds:uri="http://schemas.microsoft.com/office/2006/metadata/properties"/>
    <ds:schemaRef ds:uri="http://schemas.microsoft.com/office/infopath/2007/PartnerControls"/>
    <ds:schemaRef ds:uri="83cd2334-221a-48c3-9034-bfd1542dfe28"/>
  </ds:schemaRefs>
</ds:datastoreItem>
</file>

<file path=customXml/itemProps9.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16-9_Blue_Education_2019_01</Template>
  <TotalTime>19610</TotalTime>
  <Words>7889</Words>
  <Application>Microsoft Macintosh PowerPoint</Application>
  <PresentationFormat>Widescreen</PresentationFormat>
  <Paragraphs>667</Paragraphs>
  <Slides>45</Slides>
  <Notes>40</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45</vt:i4>
      </vt:variant>
    </vt:vector>
  </HeadingPairs>
  <TitlesOfParts>
    <vt:vector size="58" baseType="lpstr">
      <vt:lpstr>Segoe UI</vt:lpstr>
      <vt:lpstr>Segoe UI Light</vt:lpstr>
      <vt:lpstr>Segoe UI Semibold</vt:lpstr>
      <vt:lpstr>Arial</vt:lpstr>
      <vt:lpstr>Calibri</vt:lpstr>
      <vt:lpstr>Cambria Math</vt:lpstr>
      <vt:lpstr>Consolas</vt:lpstr>
      <vt:lpstr>Quattrocento Sans</vt:lpstr>
      <vt:lpstr>Wingdings</vt:lpstr>
      <vt:lpstr>White Template</vt:lpstr>
      <vt:lpstr>Black Template</vt:lpstr>
      <vt:lpstr>1_WHITE TEMPLATE</vt:lpstr>
      <vt:lpstr>1_WHITE TEMPLATE</vt:lpstr>
      <vt:lpstr> 制作分析中有用的数据 Making Your Data Useful for Analysis</vt:lpstr>
      <vt:lpstr>Chia-Chi Chang 張家齊</vt:lpstr>
      <vt:lpstr>PowerPoint Presentation</vt:lpstr>
      <vt:lpstr>ML1 On-line Workshop Agenda ML1 在线研讨会议程</vt:lpstr>
      <vt:lpstr>PowerPoint Presentation</vt:lpstr>
      <vt:lpstr>数据科学是什么？ What is Data Science?</vt:lpstr>
      <vt:lpstr>数据科学运作过程 Data Science Process</vt:lpstr>
      <vt:lpstr>人工智能就是一切计算机尚无法做到的… “Artificial Intelligence is just whatever a computer can’t do yet…”</vt:lpstr>
      <vt:lpstr>PowerPoint Presentation</vt:lpstr>
      <vt:lpstr>PowerPoint Presentation</vt:lpstr>
      <vt:lpstr>PowerPoint Presentation</vt:lpstr>
      <vt:lpstr>PowerPoint Presentation</vt:lpstr>
      <vt:lpstr>PowerPoint Presentation</vt:lpstr>
      <vt:lpstr>PowerPoint Presentation</vt:lpstr>
      <vt:lpstr>让我们从克隆工作坊笔记本开始 Let’s begin by cloning our workshop Notebook</vt:lpstr>
      <vt:lpstr>如何在 Azure 笔记本中导航
How to navigate Azure Notebooks</vt:lpstr>
      <vt:lpstr>合并数据集 Joining datasets</vt:lpstr>
      <vt:lpstr>第 1 节 概述</vt:lpstr>
      <vt:lpstr>数据框 DataFrame</vt:lpstr>
      <vt:lpstr>数据加载 Loading data</vt:lpstr>
      <vt:lpstr>探索和清洗数据Exploring and cleaning data</vt:lpstr>
      <vt:lpstr>探索和清洗数据Exploring and cleaning data</vt:lpstr>
      <vt:lpstr>拆分数据框 Splitting DataFrames</vt:lpstr>
      <vt:lpstr>Splitting DataFrames</vt:lpstr>
      <vt:lpstr>合并数据框 Joining DataFrames</vt:lpstr>
      <vt:lpstr>连接 / 堆叠 DataFrames Concat / stack DataFrames</vt:lpstr>
      <vt:lpstr>Groupby </vt:lpstr>
      <vt:lpstr>Apply：在你的dataframe运行自定函数 Apply: Run custom functions on your data frame.  </vt:lpstr>
      <vt:lpstr>主成分分析 Principal component analysis</vt:lpstr>
      <vt:lpstr>第 1.2 节 概述</vt:lpstr>
      <vt:lpstr>主成分分析 理论 PCA in theory</vt:lpstr>
      <vt:lpstr>PCA 与数据集 PCA and our dataset</vt:lpstr>
      <vt:lpstr>PCA实作 PCA in practice</vt:lpstr>
      <vt:lpstr>PCA实作 PCA in practice</vt:lpstr>
      <vt:lpstr>https://aka.ms/ReactorFeedback</vt:lpstr>
      <vt:lpstr>机器学习的准确率与接收者操作特征曲线(ROC曲线) Machine learning accuracy and  the receiver operating characteristic (ROC) curve</vt:lpstr>
      <vt:lpstr>第 1.3 节 概述</vt:lpstr>
      <vt:lpstr>拟合模型  Fit the model</vt:lpstr>
      <vt:lpstr>检验准度的方法 Ways of assessing accuracy</vt:lpstr>
      <vt:lpstr>检验准度的方法 Ways of assessing accuracy</vt:lpstr>
      <vt:lpstr>ROC曲线  The ROC curve</vt:lpstr>
      <vt:lpstr>进阶学习：机器学习和数据科学 Further Learning in Machine Learning and Data Science…</vt:lpstr>
      <vt:lpstr>基于角色的微软证书：</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Reactors Instructor's Deck - Data Science Track 2 - D1</dc:title>
  <dc:subject>&lt;Event name&gt;</dc:subject>
  <dc:creator>Juli May</dc:creator>
  <cp:keywords/>
  <dc:description/>
  <cp:lastModifiedBy>Microsoft Office User</cp:lastModifiedBy>
  <cp:revision>251</cp:revision>
  <dcterms:created xsi:type="dcterms:W3CDTF">2019-05-16T23:50:47Z</dcterms:created>
  <dcterms:modified xsi:type="dcterms:W3CDTF">2020-06-08T14:29:12Z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0x010100AA92919C4C30944186375251FCF70199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ies>
</file>